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8"/>
  </p:notesMasterIdLst>
  <p:sldIdLst>
    <p:sldId id="257" r:id="rId3"/>
    <p:sldId id="258" r:id="rId4"/>
    <p:sldId id="261" r:id="rId5"/>
    <p:sldId id="260" r:id="rId6"/>
    <p:sldId id="262" r:id="rId7"/>
    <p:sldId id="259" r:id="rId8"/>
    <p:sldId id="263" r:id="rId9"/>
    <p:sldId id="264" r:id="rId10"/>
    <p:sldId id="266" r:id="rId11"/>
    <p:sldId id="265" r:id="rId12"/>
    <p:sldId id="267" r:id="rId13"/>
    <p:sldId id="269" r:id="rId14"/>
    <p:sldId id="270" r:id="rId15"/>
    <p:sldId id="276"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362" r:id="rId31"/>
    <p:sldId id="293" r:id="rId32"/>
    <p:sldId id="294" r:id="rId33"/>
    <p:sldId id="295" r:id="rId34"/>
    <p:sldId id="296" r:id="rId35"/>
    <p:sldId id="298" r:id="rId36"/>
    <p:sldId id="299" r:id="rId37"/>
    <p:sldId id="300" r:id="rId38"/>
    <p:sldId id="301" r:id="rId39"/>
    <p:sldId id="302" r:id="rId40"/>
    <p:sldId id="303" r:id="rId41"/>
    <p:sldId id="297" r:id="rId42"/>
    <p:sldId id="363" r:id="rId43"/>
    <p:sldId id="367" r:id="rId44"/>
    <p:sldId id="365" r:id="rId45"/>
    <p:sldId id="366" r:id="rId46"/>
    <p:sldId id="368" r:id="rId47"/>
    <p:sldId id="369" r:id="rId48"/>
    <p:sldId id="370" r:id="rId49"/>
    <p:sldId id="381" r:id="rId50"/>
    <p:sldId id="371" r:id="rId51"/>
    <p:sldId id="372" r:id="rId52"/>
    <p:sldId id="373" r:id="rId53"/>
    <p:sldId id="374" r:id="rId54"/>
    <p:sldId id="375" r:id="rId55"/>
    <p:sldId id="376" r:id="rId56"/>
    <p:sldId id="382" r:id="rId57"/>
    <p:sldId id="383" r:id="rId58"/>
    <p:sldId id="384" r:id="rId59"/>
    <p:sldId id="385" r:id="rId60"/>
    <p:sldId id="342" r:id="rId61"/>
    <p:sldId id="343" r:id="rId62"/>
    <p:sldId id="346" r:id="rId63"/>
    <p:sldId id="352" r:id="rId64"/>
    <p:sldId id="353" r:id="rId65"/>
    <p:sldId id="347" r:id="rId66"/>
    <p:sldId id="354" r:id="rId67"/>
    <p:sldId id="355" r:id="rId68"/>
    <p:sldId id="348" r:id="rId69"/>
    <p:sldId id="356" r:id="rId70"/>
    <p:sldId id="350" r:id="rId71"/>
    <p:sldId id="357" r:id="rId72"/>
    <p:sldId id="358" r:id="rId73"/>
    <p:sldId id="359" r:id="rId74"/>
    <p:sldId id="351" r:id="rId75"/>
    <p:sldId id="360" r:id="rId76"/>
    <p:sldId id="36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2C2774-E5E3-42C4-8ECD-79923D672D05}">
          <p14:sldIdLst>
            <p14:sldId id="257"/>
            <p14:sldId id="258"/>
          </p14:sldIdLst>
        </p14:section>
        <p14:section name="Real-World Solutions" id="{6DDA4650-E596-4AF4-943E-D6EFD8CCAEDF}">
          <p14:sldIdLst>
            <p14:sldId id="261"/>
            <p14:sldId id="260"/>
            <p14:sldId id="262"/>
            <p14:sldId id="259"/>
            <p14:sldId id="263"/>
            <p14:sldId id="264"/>
            <p14:sldId id="266"/>
            <p14:sldId id="265"/>
            <p14:sldId id="267"/>
            <p14:sldId id="269"/>
          </p14:sldIdLst>
        </p14:section>
        <p14:section name="Microsoft Azure Serverless Offerings &amp; Tools" id="{A6B3B912-AC9E-4DDC-9A2B-310B166576E8}">
          <p14:sldIdLst>
            <p14:sldId id="270"/>
            <p14:sldId id="276"/>
            <p14:sldId id="278"/>
            <p14:sldId id="279"/>
            <p14:sldId id="280"/>
            <p14:sldId id="281"/>
            <p14:sldId id="282"/>
            <p14:sldId id="283"/>
            <p14:sldId id="284"/>
            <p14:sldId id="285"/>
            <p14:sldId id="286"/>
            <p14:sldId id="287"/>
            <p14:sldId id="288"/>
            <p14:sldId id="289"/>
            <p14:sldId id="290"/>
            <p14:sldId id="291"/>
          </p14:sldIdLst>
        </p14:section>
        <p14:section name="Azure Function Intro" id="{CF351B8C-AF78-4AFD-B2BD-15B500039DE5}">
          <p14:sldIdLst>
            <p14:sldId id="362"/>
            <p14:sldId id="293"/>
            <p14:sldId id="294"/>
            <p14:sldId id="295"/>
            <p14:sldId id="296"/>
            <p14:sldId id="298"/>
            <p14:sldId id="299"/>
            <p14:sldId id="300"/>
            <p14:sldId id="301"/>
            <p14:sldId id="302"/>
            <p14:sldId id="303"/>
            <p14:sldId id="297"/>
          </p14:sldIdLst>
        </p14:section>
        <p14:section name="Supported Triggers and Bindings" id="{DBFCCB68-D5B9-4AF6-A779-3C310EEFCC61}">
          <p14:sldIdLst>
            <p14:sldId id="363"/>
            <p14:sldId id="367"/>
            <p14:sldId id="365"/>
            <p14:sldId id="366"/>
            <p14:sldId id="368"/>
            <p14:sldId id="369"/>
            <p14:sldId id="370"/>
            <p14:sldId id="381"/>
            <p14:sldId id="371"/>
            <p14:sldId id="372"/>
            <p14:sldId id="373"/>
            <p14:sldId id="374"/>
            <p14:sldId id="375"/>
            <p14:sldId id="376"/>
            <p14:sldId id="382"/>
            <p14:sldId id="383"/>
            <p14:sldId id="384"/>
            <p14:sldId id="385"/>
            <p14:sldId id="342"/>
          </p14:sldIdLst>
        </p14:section>
        <p14:section name="Best Practices" id="{E9DD0C97-164C-45A2-825B-4B91EA93BCF8}">
          <p14:sldIdLst>
            <p14:sldId id="343"/>
            <p14:sldId id="346"/>
            <p14:sldId id="352"/>
            <p14:sldId id="353"/>
            <p14:sldId id="347"/>
            <p14:sldId id="354"/>
            <p14:sldId id="355"/>
            <p14:sldId id="348"/>
            <p14:sldId id="356"/>
            <p14:sldId id="350"/>
            <p14:sldId id="357"/>
            <p14:sldId id="358"/>
            <p14:sldId id="359"/>
            <p14:sldId id="351"/>
            <p14:sldId id="360"/>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6F6F"/>
    <a:srgbClr val="80A716"/>
    <a:srgbClr val="EA5297"/>
    <a:srgbClr val="3E4D89"/>
    <a:srgbClr val="A78516"/>
    <a:srgbClr val="A71680"/>
    <a:srgbClr val="1680A7"/>
    <a:srgbClr val="16A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9" autoAdjust="0"/>
    <p:restoredTop sz="87219" autoAdjust="0"/>
  </p:normalViewPr>
  <p:slideViewPr>
    <p:cSldViewPr snapToGrid="0">
      <p:cViewPr>
        <p:scale>
          <a:sx n="100" d="100"/>
          <a:sy n="100" d="100"/>
        </p:scale>
        <p:origin x="216" y="3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3F63-BEFE-4DD9-AB5C-7E70DF1159C7}"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C3AE-7310-4C63-BD81-33E8419C16E4}" type="slidenum">
              <a:rPr lang="en-US" smtClean="0"/>
              <a:t>‹#›</a:t>
            </a:fld>
            <a:endParaRPr lang="en-US"/>
          </a:p>
        </p:txBody>
      </p:sp>
    </p:spTree>
    <p:extLst>
      <p:ext uri="{BB962C8B-B14F-4D97-AF65-F5344CB8AC3E}">
        <p14:creationId xmlns:p14="http://schemas.microsoft.com/office/powerpoint/2010/main" val="223633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14</a:t>
            </a:fld>
            <a:endParaRPr lang="en-US"/>
          </a:p>
        </p:txBody>
      </p:sp>
    </p:spTree>
    <p:extLst>
      <p:ext uri="{BB962C8B-B14F-4D97-AF65-F5344CB8AC3E}">
        <p14:creationId xmlns:p14="http://schemas.microsoft.com/office/powerpoint/2010/main" val="119969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Machine Learning Models</a:t>
            </a:r>
            <a:endParaRPr lang="en-US" b="0" u="none" dirty="0"/>
          </a:p>
          <a:p>
            <a:r>
              <a:rPr lang="en-US" b="0" u="none" dirty="0"/>
              <a:t>Build, train, and deploy models on Azure Machine Learning, from the cloud to the edge.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23</a:t>
            </a:fld>
            <a:endParaRPr lang="en-US"/>
          </a:p>
        </p:txBody>
      </p:sp>
    </p:spTree>
    <p:extLst>
      <p:ext uri="{BB962C8B-B14F-4D97-AF65-F5344CB8AC3E}">
        <p14:creationId xmlns:p14="http://schemas.microsoft.com/office/powerpoint/2010/main" val="224050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24</a:t>
            </a:fld>
            <a:endParaRPr lang="en-US"/>
          </a:p>
        </p:txBody>
      </p:sp>
    </p:spTree>
    <p:extLst>
      <p:ext uri="{BB962C8B-B14F-4D97-AF65-F5344CB8AC3E}">
        <p14:creationId xmlns:p14="http://schemas.microsoft.com/office/powerpoint/2010/main" val="81335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25</a:t>
            </a:fld>
            <a:endParaRPr lang="en-US"/>
          </a:p>
        </p:txBody>
      </p:sp>
    </p:spTree>
    <p:extLst>
      <p:ext uri="{BB962C8B-B14F-4D97-AF65-F5344CB8AC3E}">
        <p14:creationId xmlns:p14="http://schemas.microsoft.com/office/powerpoint/2010/main" val="29713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26</a:t>
            </a:fld>
            <a:endParaRPr lang="en-US"/>
          </a:p>
        </p:txBody>
      </p:sp>
    </p:spTree>
    <p:extLst>
      <p:ext uri="{BB962C8B-B14F-4D97-AF65-F5344CB8AC3E}">
        <p14:creationId xmlns:p14="http://schemas.microsoft.com/office/powerpoint/2010/main" val="34247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27</a:t>
            </a:fld>
            <a:endParaRPr lang="en-US"/>
          </a:p>
        </p:txBody>
      </p:sp>
    </p:spTree>
    <p:extLst>
      <p:ext uri="{BB962C8B-B14F-4D97-AF65-F5344CB8AC3E}">
        <p14:creationId xmlns:p14="http://schemas.microsoft.com/office/powerpoint/2010/main" val="34189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28</a:t>
            </a:fld>
            <a:endParaRPr lang="en-US"/>
          </a:p>
        </p:txBody>
      </p:sp>
    </p:spTree>
    <p:extLst>
      <p:ext uri="{BB962C8B-B14F-4D97-AF65-F5344CB8AC3E}">
        <p14:creationId xmlns:p14="http://schemas.microsoft.com/office/powerpoint/2010/main" val="2604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30</a:t>
            </a:fld>
            <a:endParaRPr lang="en-US"/>
          </a:p>
        </p:txBody>
      </p:sp>
    </p:spTree>
    <p:extLst>
      <p:ext uri="{BB962C8B-B14F-4D97-AF65-F5344CB8AC3E}">
        <p14:creationId xmlns:p14="http://schemas.microsoft.com/office/powerpoint/2010/main" val="355143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31</a:t>
            </a:fld>
            <a:endParaRPr lang="en-US"/>
          </a:p>
        </p:txBody>
      </p:sp>
    </p:spTree>
    <p:extLst>
      <p:ext uri="{BB962C8B-B14F-4D97-AF65-F5344CB8AC3E}">
        <p14:creationId xmlns:p14="http://schemas.microsoft.com/office/powerpoint/2010/main" val="26534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32</a:t>
            </a:fld>
            <a:endParaRPr lang="en-US"/>
          </a:p>
        </p:txBody>
      </p:sp>
    </p:spTree>
    <p:extLst>
      <p:ext uri="{BB962C8B-B14F-4D97-AF65-F5344CB8AC3E}">
        <p14:creationId xmlns:p14="http://schemas.microsoft.com/office/powerpoint/2010/main" val="356637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33</a:t>
            </a:fld>
            <a:endParaRPr lang="en-US"/>
          </a:p>
        </p:txBody>
      </p:sp>
    </p:spTree>
    <p:extLst>
      <p:ext uri="{BB962C8B-B14F-4D97-AF65-F5344CB8AC3E}">
        <p14:creationId xmlns:p14="http://schemas.microsoft.com/office/powerpoint/2010/main" val="166170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15</a:t>
            </a:fld>
            <a:endParaRPr lang="en-US"/>
          </a:p>
        </p:txBody>
      </p:sp>
    </p:spTree>
    <p:extLst>
      <p:ext uri="{BB962C8B-B14F-4D97-AF65-F5344CB8AC3E}">
        <p14:creationId xmlns:p14="http://schemas.microsoft.com/office/powerpoint/2010/main" val="51464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1CE2C3AE-7310-4C63-BD81-33E8419C16E4}" type="slidenum">
              <a:rPr lang="en-US" smtClean="0"/>
              <a:t>34</a:t>
            </a:fld>
            <a:endParaRPr lang="en-US"/>
          </a:p>
        </p:txBody>
      </p:sp>
    </p:spTree>
    <p:extLst>
      <p:ext uri="{BB962C8B-B14F-4D97-AF65-F5344CB8AC3E}">
        <p14:creationId xmlns:p14="http://schemas.microsoft.com/office/powerpoint/2010/main" val="4287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advantages of Functions with the SLA and ‘always on’ feature of an App Service Plan</a:t>
            </a:r>
          </a:p>
        </p:txBody>
      </p:sp>
      <p:sp>
        <p:nvSpPr>
          <p:cNvPr id="4" name="Slide Number Placeholder 3"/>
          <p:cNvSpPr>
            <a:spLocks noGrp="1"/>
          </p:cNvSpPr>
          <p:nvPr>
            <p:ph type="sldNum" sz="quarter" idx="5"/>
          </p:nvPr>
        </p:nvSpPr>
        <p:spPr/>
        <p:txBody>
          <a:bodyPr/>
          <a:lstStyle/>
          <a:p>
            <a:fld id="{1CE2C3AE-7310-4C63-BD81-33E8419C16E4}" type="slidenum">
              <a:rPr lang="en-US" smtClean="0"/>
              <a:t>35</a:t>
            </a:fld>
            <a:endParaRPr lang="en-US"/>
          </a:p>
        </p:txBody>
      </p:sp>
    </p:spTree>
    <p:extLst>
      <p:ext uri="{BB962C8B-B14F-4D97-AF65-F5344CB8AC3E}">
        <p14:creationId xmlns:p14="http://schemas.microsoft.com/office/powerpoint/2010/main" val="28773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dedication cloud environment with network isolation for apps, higher scale, and the ability to connect securely to local </a:t>
            </a:r>
            <a:r>
              <a:rPr lang="en-US" dirty="0" err="1"/>
              <a:t>vNets</a:t>
            </a:r>
            <a:r>
              <a:rPr lang="en-US"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36</a:t>
            </a:fld>
            <a:endParaRPr lang="en-US"/>
          </a:p>
        </p:txBody>
      </p:sp>
    </p:spTree>
    <p:extLst>
      <p:ext uri="{BB962C8B-B14F-4D97-AF65-F5344CB8AC3E}">
        <p14:creationId xmlns:p14="http://schemas.microsoft.com/office/powerpoint/2010/main" val="226661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cloud innovations in on-premises infrastructure.  Azure Stack brings the power of Azure to your data centers.</a:t>
            </a:r>
          </a:p>
        </p:txBody>
      </p:sp>
      <p:sp>
        <p:nvSpPr>
          <p:cNvPr id="4" name="Slide Number Placeholder 3"/>
          <p:cNvSpPr>
            <a:spLocks noGrp="1"/>
          </p:cNvSpPr>
          <p:nvPr>
            <p:ph type="sldNum" sz="quarter" idx="5"/>
          </p:nvPr>
        </p:nvSpPr>
        <p:spPr/>
        <p:txBody>
          <a:bodyPr/>
          <a:lstStyle/>
          <a:p>
            <a:fld id="{1CE2C3AE-7310-4C63-BD81-33E8419C16E4}" type="slidenum">
              <a:rPr lang="en-US" smtClean="0"/>
              <a:t>37</a:t>
            </a:fld>
            <a:endParaRPr lang="en-US"/>
          </a:p>
        </p:txBody>
      </p:sp>
    </p:spTree>
    <p:extLst>
      <p:ext uri="{BB962C8B-B14F-4D97-AF65-F5344CB8AC3E}">
        <p14:creationId xmlns:p14="http://schemas.microsoft.com/office/powerpoint/2010/main" val="245147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your Azure Functions on our local server (without the rest of Azure).</a:t>
            </a:r>
          </a:p>
        </p:txBody>
      </p:sp>
      <p:sp>
        <p:nvSpPr>
          <p:cNvPr id="4" name="Slide Number Placeholder 3"/>
          <p:cNvSpPr>
            <a:spLocks noGrp="1"/>
          </p:cNvSpPr>
          <p:nvPr>
            <p:ph type="sldNum" sz="quarter" idx="5"/>
          </p:nvPr>
        </p:nvSpPr>
        <p:spPr/>
        <p:txBody>
          <a:bodyPr/>
          <a:lstStyle/>
          <a:p>
            <a:fld id="{1CE2C3AE-7310-4C63-BD81-33E8419C16E4}" type="slidenum">
              <a:rPr lang="en-US" smtClean="0"/>
              <a:t>38</a:t>
            </a:fld>
            <a:endParaRPr lang="en-US"/>
          </a:p>
        </p:txBody>
      </p:sp>
    </p:spTree>
    <p:extLst>
      <p:ext uri="{BB962C8B-B14F-4D97-AF65-F5344CB8AC3E}">
        <p14:creationId xmlns:p14="http://schemas.microsoft.com/office/powerpoint/2010/main" val="423656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on IoT devices by deploying custom modules.</a:t>
            </a:r>
          </a:p>
        </p:txBody>
      </p:sp>
      <p:sp>
        <p:nvSpPr>
          <p:cNvPr id="4" name="Slide Number Placeholder 3"/>
          <p:cNvSpPr>
            <a:spLocks noGrp="1"/>
          </p:cNvSpPr>
          <p:nvPr>
            <p:ph type="sldNum" sz="quarter" idx="5"/>
          </p:nvPr>
        </p:nvSpPr>
        <p:spPr/>
        <p:txBody>
          <a:bodyPr/>
          <a:lstStyle/>
          <a:p>
            <a:fld id="{1CE2C3AE-7310-4C63-BD81-33E8419C16E4}" type="slidenum">
              <a:rPr lang="en-US" smtClean="0"/>
              <a:t>39</a:t>
            </a:fld>
            <a:endParaRPr lang="en-US"/>
          </a:p>
        </p:txBody>
      </p:sp>
    </p:spTree>
    <p:extLst>
      <p:ext uri="{BB962C8B-B14F-4D97-AF65-F5344CB8AC3E}">
        <p14:creationId xmlns:p14="http://schemas.microsoft.com/office/powerpoint/2010/main" val="297224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40</a:t>
            </a:fld>
            <a:endParaRPr lang="en-US"/>
          </a:p>
        </p:txBody>
      </p:sp>
    </p:spTree>
    <p:extLst>
      <p:ext uri="{BB962C8B-B14F-4D97-AF65-F5344CB8AC3E}">
        <p14:creationId xmlns:p14="http://schemas.microsoft.com/office/powerpoint/2010/main" val="9290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requires a storage account be associated with your function app.  The storage account connection is used by the Functions host for operations such as managing triggers and logging function executions.  It’s also used when dynamically scaling function apps.  A misconfigured file system or storage account in your function app can affect the performance and availability of your functions.</a:t>
            </a:r>
          </a:p>
          <a:p>
            <a:endParaRPr lang="en-US" dirty="0"/>
          </a:p>
          <a:p>
            <a:pPr marL="171450" indent="-171450">
              <a:buFont typeface="Arial" panose="020B0604020202020204" pitchFamily="34" charset="0"/>
              <a:buChar char="•"/>
            </a:pPr>
            <a:r>
              <a:rPr lang="en-US" dirty="0"/>
              <a:t>To reduce latency, create the storage account in the same region as the function app</a:t>
            </a:r>
          </a:p>
        </p:txBody>
      </p:sp>
      <p:sp>
        <p:nvSpPr>
          <p:cNvPr id="4" name="Slide Number Placeholder 3"/>
          <p:cNvSpPr>
            <a:spLocks noGrp="1"/>
          </p:cNvSpPr>
          <p:nvPr>
            <p:ph type="sldNum" sz="quarter" idx="5"/>
          </p:nvPr>
        </p:nvSpPr>
        <p:spPr/>
        <p:txBody>
          <a:bodyPr/>
          <a:lstStyle/>
          <a:p>
            <a:fld id="{1CE2C3AE-7310-4C63-BD81-33E8419C16E4}" type="slidenum">
              <a:rPr lang="en-US" smtClean="0"/>
              <a:t>61</a:t>
            </a:fld>
            <a:endParaRPr lang="en-US"/>
          </a:p>
        </p:txBody>
      </p:sp>
    </p:spTree>
    <p:extLst>
      <p:ext uri="{BB962C8B-B14F-4D97-AF65-F5344CB8AC3E}">
        <p14:creationId xmlns:p14="http://schemas.microsoft.com/office/powerpoint/2010/main" val="47634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improve performance in production, use a separate storage account for each function app.  This is especially true with Durable Functions and Event Hub triggered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62</a:t>
            </a:fld>
            <a:endParaRPr lang="en-US"/>
          </a:p>
        </p:txBody>
      </p:sp>
    </p:spTree>
    <p:extLst>
      <p:ext uri="{BB962C8B-B14F-4D97-AF65-F5344CB8AC3E}">
        <p14:creationId xmlns:p14="http://schemas.microsoft.com/office/powerpoint/2010/main" val="274655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Event Hub triggered functions, do not use an account with Data Lake Storage enable</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63</a:t>
            </a:fld>
            <a:endParaRPr lang="en-US"/>
          </a:p>
        </p:txBody>
      </p:sp>
    </p:spTree>
    <p:extLst>
      <p:ext uri="{BB962C8B-B14F-4D97-AF65-F5344CB8AC3E}">
        <p14:creationId xmlns:p14="http://schemas.microsoft.com/office/powerpoint/2010/main" val="405797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16</a:t>
            </a:fld>
            <a:endParaRPr lang="en-US"/>
          </a:p>
        </p:txBody>
      </p:sp>
    </p:spTree>
    <p:extLst>
      <p:ext uri="{BB962C8B-B14F-4D97-AF65-F5344CB8AC3E}">
        <p14:creationId xmlns:p14="http://schemas.microsoft.com/office/powerpoint/2010/main" val="198171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your solution, you likely will develop and publish multiple functions.  These functions are often combined into a single function app, but they can also run in separate function apps.  In Premium and Dedicated (App Service) hosting plans, </a:t>
            </a:r>
            <a:r>
              <a:rPr lang="en-US" dirty="0" err="1"/>
              <a:t>mulitple</a:t>
            </a:r>
            <a:r>
              <a:rPr lang="en-US" dirty="0"/>
              <a:t> function apps can also share the same resources by running in the same plan.  How you group your functions and function apps can impact the performance, scaling, configuration, deployment, and security of your overall solution.</a:t>
            </a:r>
          </a:p>
          <a:p>
            <a:endParaRPr lang="en-US" dirty="0"/>
          </a:p>
          <a:p>
            <a:r>
              <a:rPr lang="en-US" u="sng" dirty="0"/>
              <a:t>Organize functions for performance and scaling</a:t>
            </a:r>
            <a:endParaRPr lang="en-US" u="none" dirty="0"/>
          </a:p>
          <a:p>
            <a:r>
              <a:rPr lang="en-US" u="none" dirty="0"/>
              <a:t>Each function that you create has a memory footprint.  While this footprint is usually small, having too many functions within a function app can lead to slower startup of your app on new instance.  It also means that the overall memory usage of your function app might be higher.  It is hard to say how many functions should be in a single appl, which depends on your particular workload.  However, if your function stores a lot of data in memory, consider having fewer functions in a single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64</a:t>
            </a:fld>
            <a:endParaRPr lang="en-US"/>
          </a:p>
        </p:txBody>
      </p:sp>
    </p:spTree>
    <p:extLst>
      <p:ext uri="{BB962C8B-B14F-4D97-AF65-F5344CB8AC3E}">
        <p14:creationId xmlns:p14="http://schemas.microsoft.com/office/powerpoint/2010/main" val="1406706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for configurations and deployment</a:t>
            </a:r>
            <a:endParaRPr lang="en-US" u="none" dirty="0"/>
          </a:p>
          <a:p>
            <a:r>
              <a:rPr lang="en-US" u="none" dirty="0"/>
              <a:t>If you have some functions that need custom configurations, consider moving them into their own function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65</a:t>
            </a:fld>
            <a:endParaRPr lang="en-US"/>
          </a:p>
        </p:txBody>
      </p:sp>
    </p:spTree>
    <p:extLst>
      <p:ext uri="{BB962C8B-B14F-4D97-AF65-F5344CB8AC3E}">
        <p14:creationId xmlns:p14="http://schemas.microsoft.com/office/powerpoint/2010/main" val="3871992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by privilege</a:t>
            </a:r>
          </a:p>
          <a:p>
            <a:r>
              <a:rPr lang="en-US" u="none" dirty="0"/>
              <a:t>Connection stings and credentials stored in application settings gives all of the function in the function app the same set of permissions in the associated resource.  Consider minimizing the number of </a:t>
            </a:r>
            <a:r>
              <a:rPr lang="en-US" u="none" dirty="0" err="1"/>
              <a:t>ucntions</a:t>
            </a:r>
            <a:r>
              <a:rPr lang="en-US" u="none" dirty="0"/>
              <a:t> with access to specific credentials by moving functions </a:t>
            </a:r>
            <a:r>
              <a:rPr lang="en-US" u="none" dirty="0" err="1"/>
              <a:t>tha</a:t>
            </a:r>
            <a:r>
              <a:rPr lang="en-US" u="none" dirty="0"/>
              <a:t> </a:t>
            </a:r>
            <a:r>
              <a:rPr lang="en-US" u="none" dirty="0" err="1"/>
              <a:t>tdo</a:t>
            </a:r>
            <a:r>
              <a:rPr lang="en-US" u="none" dirty="0"/>
              <a:t> not use those credentials to a separate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66</a:t>
            </a:fld>
            <a:endParaRPr lang="en-US"/>
          </a:p>
        </p:txBody>
      </p:sp>
    </p:spTree>
    <p:extLst>
      <p:ext uri="{BB962C8B-B14F-4D97-AF65-F5344CB8AC3E}">
        <p14:creationId xmlns:p14="http://schemas.microsoft.com/office/powerpoint/2010/main" val="1161416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offers built-in integration with Azure Application Insights to monitor your function execution and traces written from your code.  You should be aware of the following considerations when using Application Insights integration to monitor your functions:</a:t>
            </a:r>
          </a:p>
          <a:p>
            <a:endParaRPr lang="en-US" dirty="0"/>
          </a:p>
          <a:p>
            <a:pPr marL="171450" indent="-171450">
              <a:buFont typeface="Arial" panose="020B0604020202020204" pitchFamily="34" charset="0"/>
              <a:buChar char="•"/>
            </a:pPr>
            <a:r>
              <a:rPr lang="en-US" u="none" dirty="0"/>
              <a:t>Make sure that </a:t>
            </a:r>
            <a:r>
              <a:rPr lang="en-US" i="1" u="none" dirty="0" err="1"/>
              <a:t>AzureWebJobsDashboard</a:t>
            </a:r>
            <a:r>
              <a:rPr lang="en-US" u="none" dirty="0"/>
              <a:t> application setting is removed.  This setting was supported in older version of Functions.  If it exists, remove </a:t>
            </a:r>
            <a:r>
              <a:rPr lang="en-US" i="1" u="none" dirty="0" err="1"/>
              <a:t>AzureWebJobDashboard</a:t>
            </a:r>
            <a:r>
              <a:rPr lang="en-US" u="none" dirty="0"/>
              <a:t> improves performance of your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67</a:t>
            </a:fld>
            <a:endParaRPr lang="en-US"/>
          </a:p>
        </p:txBody>
      </p:sp>
    </p:spTree>
    <p:extLst>
      <p:ext uri="{BB962C8B-B14F-4D97-AF65-F5344CB8AC3E}">
        <p14:creationId xmlns:p14="http://schemas.microsoft.com/office/powerpoint/2010/main" val="801052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t>Review the Application Insight logs.  If data you expect to find is missing, consider adjusting the sampling setting to better capture your monitoring scenario.  You can use the </a:t>
            </a:r>
            <a:r>
              <a:rPr lang="en-US" i="1" u="none" dirty="0" err="1"/>
              <a:t>excludedTypes</a:t>
            </a:r>
            <a:r>
              <a:rPr lang="en-US" u="none" dirty="0"/>
              <a:t> setting to exclude certain types from sampling, such as </a:t>
            </a:r>
            <a:r>
              <a:rPr lang="en-US" i="1" u="none" dirty="0"/>
              <a:t>Request</a:t>
            </a:r>
            <a:r>
              <a:rPr lang="en-US" u="none" dirty="0"/>
              <a:t> or </a:t>
            </a:r>
            <a:r>
              <a:rPr lang="en-US" i="1" u="none" dirty="0"/>
              <a:t>Exception</a:t>
            </a:r>
            <a:r>
              <a:rPr lang="en-US" u="none"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68</a:t>
            </a:fld>
            <a:endParaRPr lang="en-US"/>
          </a:p>
        </p:txBody>
      </p:sp>
    </p:spTree>
    <p:extLst>
      <p:ext uri="{BB962C8B-B14F-4D97-AF65-F5344CB8AC3E}">
        <p14:creationId xmlns:p14="http://schemas.microsoft.com/office/powerpoint/2010/main" val="2339081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Share and manage connections</a:t>
            </a:r>
            <a:endParaRPr lang="en-US" u="none" dirty="0"/>
          </a:p>
          <a:p>
            <a:r>
              <a:rPr lang="en-US" u="none" dirty="0"/>
              <a:t>Reuse connection to external resources whenever possible.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69</a:t>
            </a:fld>
            <a:endParaRPr lang="en-US"/>
          </a:p>
        </p:txBody>
      </p:sp>
    </p:spTree>
    <p:extLst>
      <p:ext uri="{BB962C8B-B14F-4D97-AF65-F5344CB8AC3E}">
        <p14:creationId xmlns:p14="http://schemas.microsoft.com/office/powerpoint/2010/main" val="1857784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Use async code but avoid blocking calls</a:t>
            </a:r>
            <a:endParaRPr lang="en-US" u="none" dirty="0"/>
          </a:p>
          <a:p>
            <a:r>
              <a:rPr lang="en-US" u="none" dirty="0"/>
              <a:t>Asynchronous programming is a recommended best practice, especially when blocking I/O operations are involved.</a:t>
            </a:r>
          </a:p>
          <a:p>
            <a:endParaRPr lang="en-US" u="none" dirty="0"/>
          </a:p>
          <a:p>
            <a:r>
              <a:rPr lang="en-US" u="none" dirty="0"/>
              <a:t>In C#, always avoid referencing the </a:t>
            </a:r>
            <a:r>
              <a:rPr lang="en-US" i="1" u="none" dirty="0"/>
              <a:t>Result</a:t>
            </a:r>
            <a:r>
              <a:rPr lang="en-US" i="0" u="none" dirty="0"/>
              <a:t> property or calling </a:t>
            </a:r>
            <a:r>
              <a:rPr lang="en-US" i="1" u="none" dirty="0"/>
              <a:t>Wait</a:t>
            </a:r>
            <a:r>
              <a:rPr lang="en-US" i="0" u="none" dirty="0"/>
              <a:t> method on a </a:t>
            </a:r>
            <a:r>
              <a:rPr lang="en-US" i="1" u="none" dirty="0"/>
              <a:t>Task</a:t>
            </a:r>
            <a:r>
              <a:rPr lang="en-US" i="0" u="none" dirty="0"/>
              <a:t> instance.  This approach can lead to thread exhaustion.</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70</a:t>
            </a:fld>
            <a:endParaRPr lang="en-US"/>
          </a:p>
        </p:txBody>
      </p:sp>
    </p:spTree>
    <p:extLst>
      <p:ext uri="{BB962C8B-B14F-4D97-AF65-F5344CB8AC3E}">
        <p14:creationId xmlns:p14="http://schemas.microsoft.com/office/powerpoint/2010/main" val="727983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Receive messages in batch whenever possible</a:t>
            </a:r>
            <a:endParaRPr lang="en-US" u="none" dirty="0"/>
          </a:p>
          <a:p>
            <a:r>
              <a:rPr lang="en-US" u="none" dirty="0"/>
              <a:t>Some triggers like Event Hubs enable receiving a batch of messages on a single invocation.  Batching messages has much better performance.  You can configure the max batch size in the </a:t>
            </a:r>
            <a:r>
              <a:rPr lang="en-US" i="1" u="none" dirty="0" err="1"/>
              <a:t>host.json</a:t>
            </a:r>
            <a:r>
              <a:rPr lang="en-US" i="0" u="none" dirty="0"/>
              <a:t> file.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71</a:t>
            </a:fld>
            <a:endParaRPr lang="en-US"/>
          </a:p>
        </p:txBody>
      </p:sp>
    </p:spTree>
    <p:extLst>
      <p:ext uri="{BB962C8B-B14F-4D97-AF65-F5344CB8AC3E}">
        <p14:creationId xmlns:p14="http://schemas.microsoft.com/office/powerpoint/2010/main" val="1275185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Assume your function could encounter an exception at any time. Design your functions with the ability to continue from a previous fail point during the next execution. Consider a scenario that requires the following actions:</a:t>
            </a:r>
          </a:p>
          <a:p>
            <a:pPr algn="l"/>
            <a:endParaRPr lang="en-US" b="0" i="0" dirty="0">
              <a:solidFill>
                <a:srgbClr val="E6E6E6"/>
              </a:solidFill>
              <a:effectLst/>
              <a:latin typeface="Segoe UI" panose="020B0502040204020203" pitchFamily="34" charset="0"/>
            </a:endParaRPr>
          </a:p>
          <a:p>
            <a:pPr marL="228600" indent="-228600" algn="l">
              <a:buAutoNum type="arabicPeriod"/>
            </a:pPr>
            <a:r>
              <a:rPr lang="en-US" b="0" i="0" dirty="0">
                <a:solidFill>
                  <a:srgbClr val="E6E6E6"/>
                </a:solidFill>
                <a:effectLst/>
                <a:latin typeface="Segoe UI" panose="020B0502040204020203" pitchFamily="34" charset="0"/>
              </a:rPr>
              <a:t>Query for 10,000 rows in a database.</a:t>
            </a:r>
          </a:p>
          <a:p>
            <a:pPr marL="228600" indent="-228600" algn="l">
              <a:buAutoNum type="arabicPeriod"/>
            </a:pPr>
            <a:r>
              <a:rPr lang="en-US" b="0" i="0" dirty="0">
                <a:solidFill>
                  <a:srgbClr val="E6E6E6"/>
                </a:solidFill>
                <a:effectLst/>
                <a:latin typeface="Segoe UI" panose="020B0502040204020203" pitchFamily="34" charset="0"/>
              </a:rPr>
              <a:t>Create a queue message for each of those rows to process further down the line.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Depending on how complex your system is, you may have: involved downstream services behaving badly, networking outages, or quota limits reached, etc. All of these can affect your function at any time. You need to design your functions to be prepared for 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 does your code react if a failure occurs after inserting 5,000 of those items into a queue for processing? Track items in a set that you’ve completed. Otherwise, you might insert them again next time. This double-insertion can have a serious impact on your work flow, so make your functions idempotent.</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72</a:t>
            </a:fld>
            <a:endParaRPr lang="en-US"/>
          </a:p>
        </p:txBody>
      </p:sp>
    </p:spTree>
    <p:extLst>
      <p:ext uri="{BB962C8B-B14F-4D97-AF65-F5344CB8AC3E}">
        <p14:creationId xmlns:p14="http://schemas.microsoft.com/office/powerpoint/2010/main" val="807047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Avoid long running functions</a:t>
            </a:r>
            <a:endParaRPr lang="en-US" u="none" dirty="0"/>
          </a:p>
          <a:p>
            <a:r>
              <a:rPr lang="en-US" u="none" dirty="0"/>
              <a:t>Large-long-running functions can cause unexpected timeout issues.  Whenever possible, refactor large functions into smaller function sets that work together and return responses fast.  For example, a webhook or HTTP trigger function might require an acknowledgement response within a certain time limit; it’s common for webhooks to require an immediate response.  You can pass the HTTP trigger payload into a queue to be processed by a queue trigger function.  This approach lets you defer the actual work and return an immediate response.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73</a:t>
            </a:fld>
            <a:endParaRPr lang="en-US"/>
          </a:p>
        </p:txBody>
      </p:sp>
    </p:spTree>
    <p:extLst>
      <p:ext uri="{BB962C8B-B14F-4D97-AF65-F5344CB8AC3E}">
        <p14:creationId xmlns:p14="http://schemas.microsoft.com/office/powerpoint/2010/main" val="94298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17</a:t>
            </a:fld>
            <a:endParaRPr lang="en-US"/>
          </a:p>
        </p:txBody>
      </p:sp>
    </p:spTree>
    <p:extLst>
      <p:ext uri="{BB962C8B-B14F-4D97-AF65-F5344CB8AC3E}">
        <p14:creationId xmlns:p14="http://schemas.microsoft.com/office/powerpoint/2010/main" val="2996272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Cross function communication</a:t>
            </a:r>
            <a:endParaRPr lang="en-US" u="none" dirty="0"/>
          </a:p>
          <a:p>
            <a:r>
              <a:rPr lang="en-US" u="none" dirty="0"/>
              <a:t>Durable Functions and Azure Logic Apps are built to manage state transitions and communication between multiple functions.</a:t>
            </a:r>
          </a:p>
          <a:p>
            <a:endParaRPr lang="en-US" u="none" dirty="0"/>
          </a:p>
          <a:p>
            <a:r>
              <a:rPr lang="en-US" u="none" dirty="0"/>
              <a:t>If not using Durable Functions or Logic Apps to integrate with multiple functions, it’s best to use storage queues for cross-function communication.  The main reason is that storage queues are cheaper and much easier to provision than other storage options.</a:t>
            </a:r>
          </a:p>
          <a:p>
            <a:endParaRPr lang="en-US" u="none" dirty="0"/>
          </a:p>
          <a:p>
            <a:r>
              <a:rPr lang="en-US" u="none" dirty="0"/>
              <a:t>Service Bus topics are useful if your require message filtering before processing.</a:t>
            </a:r>
          </a:p>
          <a:p>
            <a:endParaRPr lang="en-US" u="none" dirty="0"/>
          </a:p>
          <a:p>
            <a:r>
              <a:rPr lang="en-US" u="none" dirty="0"/>
              <a:t>Event hubs are useful to support high volume communications.</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74</a:t>
            </a:fld>
            <a:endParaRPr lang="en-US"/>
          </a:p>
        </p:txBody>
      </p:sp>
    </p:spTree>
    <p:extLst>
      <p:ext uri="{BB962C8B-B14F-4D97-AF65-F5344CB8AC3E}">
        <p14:creationId xmlns:p14="http://schemas.microsoft.com/office/powerpoint/2010/main" val="67571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Write functions to be stateless</a:t>
            </a:r>
            <a:endParaRPr lang="en-US" u="none" dirty="0"/>
          </a:p>
          <a:p>
            <a:r>
              <a:rPr lang="en-US" u="none" dirty="0"/>
              <a:t>Functions should be stateless and idempotent if possible.  Associate any required state information with your data.  For example, an order being processed would likely have an associated </a:t>
            </a:r>
            <a:r>
              <a:rPr lang="en-US" i="1" u="none" dirty="0"/>
              <a:t>state</a:t>
            </a:r>
            <a:r>
              <a:rPr lang="en-US" i="0" u="none" dirty="0"/>
              <a:t> member.  A function could process an order based on that state while the function itself remains stateless.</a:t>
            </a:r>
          </a:p>
          <a:p>
            <a:endParaRPr lang="en-US" i="0" u="none" dirty="0"/>
          </a:p>
          <a:p>
            <a:r>
              <a:rPr lang="en-US" i="0" u="none" dirty="0"/>
              <a:t>Idempotent functions are especially recommended with timer triggers.  For example, if you have something that absolutely must run once a day, write it so it can run anytime during the day with the same results.  The function can exit when there’s no work for a particular day.  Also if a previous run failed to complete, the next run should pick up where it left off.</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75</a:t>
            </a:fld>
            <a:endParaRPr lang="en-US"/>
          </a:p>
        </p:txBody>
      </p:sp>
    </p:spTree>
    <p:extLst>
      <p:ext uri="{BB962C8B-B14F-4D97-AF65-F5344CB8AC3E}">
        <p14:creationId xmlns:p14="http://schemas.microsoft.com/office/powerpoint/2010/main" val="30280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18</a:t>
            </a:fld>
            <a:endParaRPr lang="en-US"/>
          </a:p>
        </p:txBody>
      </p:sp>
    </p:spTree>
    <p:extLst>
      <p:ext uri="{BB962C8B-B14F-4D97-AF65-F5344CB8AC3E}">
        <p14:creationId xmlns:p14="http://schemas.microsoft.com/office/powerpoint/2010/main" val="57344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19</a:t>
            </a:fld>
            <a:endParaRPr lang="en-US"/>
          </a:p>
        </p:txBody>
      </p:sp>
    </p:spTree>
    <p:extLst>
      <p:ext uri="{BB962C8B-B14F-4D97-AF65-F5344CB8AC3E}">
        <p14:creationId xmlns:p14="http://schemas.microsoft.com/office/powerpoint/2010/main" val="87384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20</a:t>
            </a:fld>
            <a:endParaRPr lang="en-US"/>
          </a:p>
        </p:txBody>
      </p:sp>
    </p:spTree>
    <p:extLst>
      <p:ext uri="{BB962C8B-B14F-4D97-AF65-F5344CB8AC3E}">
        <p14:creationId xmlns:p14="http://schemas.microsoft.com/office/powerpoint/2010/main" val="398888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21</a:t>
            </a:fld>
            <a:endParaRPr lang="en-US"/>
          </a:p>
        </p:txBody>
      </p:sp>
    </p:spTree>
    <p:extLst>
      <p:ext uri="{BB962C8B-B14F-4D97-AF65-F5344CB8AC3E}">
        <p14:creationId xmlns:p14="http://schemas.microsoft.com/office/powerpoint/2010/main" val="13733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22</a:t>
            </a:fld>
            <a:endParaRPr lang="en-US"/>
          </a:p>
        </p:txBody>
      </p:sp>
    </p:spTree>
    <p:extLst>
      <p:ext uri="{BB962C8B-B14F-4D97-AF65-F5344CB8AC3E}">
        <p14:creationId xmlns:p14="http://schemas.microsoft.com/office/powerpoint/2010/main" val="181391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037-13B4-20A2-BD1B-23FD81A7E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3C1E-5A92-5AFA-0782-25D48143A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966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2A8-660F-3A2E-C9A9-DE52178BC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4EF-6F5C-DB3E-5E5D-18FE5C7FE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0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71D6-5530-64D0-F20C-B0F7BAD63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97811-1BD5-AF60-BD6B-E85A8066F762}"/>
              </a:ext>
            </a:extLst>
          </p:cNvPr>
          <p:cNvSpPr>
            <a:spLocks noGrp="1"/>
          </p:cNvSpPr>
          <p:nvPr>
            <p:ph type="body" idx="1"/>
          </p:nvPr>
        </p:nvSpPr>
        <p:spPr>
          <a:xfrm>
            <a:off x="831850" y="4589464"/>
            <a:ext cx="10515600" cy="12082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5820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1C20-A9F3-D608-04F8-6DB4C79C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1A441-B4D5-D24F-39FE-74C4E4442F25}"/>
              </a:ext>
            </a:extLst>
          </p:cNvPr>
          <p:cNvSpPr>
            <a:spLocks noGrp="1"/>
          </p:cNvSpPr>
          <p:nvPr>
            <p:ph sz="half" idx="1"/>
          </p:nvPr>
        </p:nvSpPr>
        <p:spPr>
          <a:xfrm>
            <a:off x="838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F0871-8535-1E90-87EF-99389DEE2346}"/>
              </a:ext>
            </a:extLst>
          </p:cNvPr>
          <p:cNvSpPr>
            <a:spLocks noGrp="1"/>
          </p:cNvSpPr>
          <p:nvPr>
            <p:ph sz="half" idx="2"/>
          </p:nvPr>
        </p:nvSpPr>
        <p:spPr>
          <a:xfrm>
            <a:off x="6172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82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FBB-FD5B-3AEE-4999-FBEB275A8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E3F61-78B5-08A6-A924-7AE54ED5B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F166-7371-BC9E-65F9-F1B0780613FC}"/>
              </a:ext>
            </a:extLst>
          </p:cNvPr>
          <p:cNvSpPr>
            <a:spLocks noGrp="1"/>
          </p:cNvSpPr>
          <p:nvPr>
            <p:ph sz="half" idx="2"/>
          </p:nvPr>
        </p:nvSpPr>
        <p:spPr>
          <a:xfrm>
            <a:off x="839788" y="2505075"/>
            <a:ext cx="5157787"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A7D36-CE6B-CA2C-99C3-33B70950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8E057-974E-50FC-2D7D-8653D4CC298B}"/>
              </a:ext>
            </a:extLst>
          </p:cNvPr>
          <p:cNvSpPr>
            <a:spLocks noGrp="1"/>
          </p:cNvSpPr>
          <p:nvPr>
            <p:ph sz="quarter" idx="4"/>
          </p:nvPr>
        </p:nvSpPr>
        <p:spPr>
          <a:xfrm>
            <a:off x="6172200" y="2505075"/>
            <a:ext cx="5183188"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D873-F918-CA95-FDB3-2FF422D8C4F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211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A721-AE78-533C-9B7B-867041DE0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2CA1-4FCB-C9E0-317E-C30DC9F4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D392A-0A10-E272-5652-B707A243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602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D65-A2D0-4E4D-47D5-AC2727EFE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87B64-2E4E-D507-77A3-9704F04FA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7830E-691D-9A9D-838D-E5E9408E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51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77B1D-35C6-9A2E-EA72-529DAFF8B068}"/>
              </a:ext>
            </a:extLst>
          </p:cNvPr>
          <p:cNvPicPr>
            <a:picLocks noChangeAspect="1"/>
          </p:cNvPicPr>
          <p:nvPr userDrawn="1"/>
        </p:nvPicPr>
        <p:blipFill>
          <a:blip r:embed="rId12"/>
          <a:stretch>
            <a:fillRect/>
          </a:stretch>
        </p:blipFill>
        <p:spPr>
          <a:xfrm>
            <a:off x="0" y="-1969"/>
            <a:ext cx="12192000" cy="5984480"/>
          </a:xfrm>
          <a:prstGeom prst="rect">
            <a:avLst/>
          </a:prstGeom>
        </p:spPr>
      </p:pic>
      <p:sp>
        <p:nvSpPr>
          <p:cNvPr id="2" name="Title Placeholder 1">
            <a:extLst>
              <a:ext uri="{FF2B5EF4-FFF2-40B4-BE49-F238E27FC236}">
                <a16:creationId xmlns:a16="http://schemas.microsoft.com/office/drawing/2014/main" id="{C20D6943-95B7-825C-B02E-EA3E3F7203C2}"/>
              </a:ext>
            </a:extLst>
          </p:cNvPr>
          <p:cNvSpPr>
            <a:spLocks noGrp="1"/>
          </p:cNvSpPr>
          <p:nvPr>
            <p:ph type="title"/>
          </p:nvPr>
        </p:nvSpPr>
        <p:spPr>
          <a:xfrm>
            <a:off x="838200" y="18029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C62557E-3323-CCE2-14C5-01C80F2795C0}"/>
              </a:ext>
            </a:extLst>
          </p:cNvPr>
          <p:cNvSpPr>
            <a:spLocks noGrp="1"/>
          </p:cNvSpPr>
          <p:nvPr>
            <p:ph type="body" idx="1"/>
          </p:nvPr>
        </p:nvSpPr>
        <p:spPr>
          <a:xfrm>
            <a:off x="838200" y="1640798"/>
            <a:ext cx="10515600" cy="41179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3497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3.svg"/><Relationship Id="rId18" Type="http://schemas.openxmlformats.org/officeDocument/2006/relationships/image" Target="../media/image54.png"/><Relationship Id="rId3" Type="http://schemas.openxmlformats.org/officeDocument/2006/relationships/image" Target="../media/image48.svg"/><Relationship Id="rId21" Type="http://schemas.openxmlformats.org/officeDocument/2006/relationships/image" Target="../media/image25.svg"/><Relationship Id="rId7" Type="http://schemas.openxmlformats.org/officeDocument/2006/relationships/image" Target="../media/image12.svg"/><Relationship Id="rId12" Type="http://schemas.openxmlformats.org/officeDocument/2006/relationships/image" Target="../media/image52.png"/><Relationship Id="rId17" Type="http://schemas.openxmlformats.org/officeDocument/2006/relationships/image" Target="../media/image37.svg"/><Relationship Id="rId2" Type="http://schemas.openxmlformats.org/officeDocument/2006/relationships/image" Target="../media/image47.png"/><Relationship Id="rId16" Type="http://schemas.openxmlformats.org/officeDocument/2006/relationships/image" Target="../media/image36.png"/><Relationship Id="rId20"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1.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19.svg"/><Relationship Id="rId10" Type="http://schemas.openxmlformats.org/officeDocument/2006/relationships/image" Target="../media/image50.png"/><Relationship Id="rId19" Type="http://schemas.openxmlformats.org/officeDocument/2006/relationships/image" Target="../media/image55.png"/><Relationship Id="rId4" Type="http://schemas.openxmlformats.org/officeDocument/2006/relationships/image" Target="../media/image21.png"/><Relationship Id="rId9" Type="http://schemas.openxmlformats.org/officeDocument/2006/relationships/image" Target="../media/image49.png"/><Relationship Id="rId14" Type="http://schemas.openxmlformats.org/officeDocument/2006/relationships/image" Target="../media/image31.png"/><Relationship Id="rId2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6.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6.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12.svg"/><Relationship Id="rId4" Type="http://schemas.openxmlformats.org/officeDocument/2006/relationships/image" Target="../media/image57.sv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3.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2.svg"/></Relationships>
</file>

<file path=ppt/slides/_rels/slide3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svg"/><Relationship Id="rId3" Type="http://schemas.openxmlformats.org/officeDocument/2006/relationships/image" Target="../media/image11.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71.sv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9.sv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8.sv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63.sv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32.sv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0.sv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53.sv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5.svg"/><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7.sv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5.sv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52.png"/><Relationship Id="rId26" Type="http://schemas.openxmlformats.org/officeDocument/2006/relationships/image" Target="../media/image127.svg"/><Relationship Id="rId3" Type="http://schemas.openxmlformats.org/officeDocument/2006/relationships/image" Target="../media/image71.svg"/><Relationship Id="rId21" Type="http://schemas.openxmlformats.org/officeDocument/2006/relationships/image" Target="../media/image121.png"/><Relationship Id="rId34" Type="http://schemas.openxmlformats.org/officeDocument/2006/relationships/image" Target="../media/image48.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image" Target="../media/image120.svg"/><Relationship Id="rId25" Type="http://schemas.openxmlformats.org/officeDocument/2006/relationships/image" Target="../media/image126.png"/><Relationship Id="rId33" Type="http://schemas.openxmlformats.org/officeDocument/2006/relationships/image" Target="../media/image47.png"/><Relationship Id="rId2" Type="http://schemas.openxmlformats.org/officeDocument/2006/relationships/image" Target="../media/image70.png"/><Relationship Id="rId16" Type="http://schemas.openxmlformats.org/officeDocument/2006/relationships/image" Target="../media/image119.png"/><Relationship Id="rId20" Type="http://schemas.openxmlformats.org/officeDocument/2006/relationships/image" Target="../media/image122.png"/><Relationship Id="rId29"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63.svg"/><Relationship Id="rId24" Type="http://schemas.openxmlformats.org/officeDocument/2006/relationships/image" Target="../media/image125.svg"/><Relationship Id="rId32" Type="http://schemas.openxmlformats.org/officeDocument/2006/relationships/image" Target="../media/image131.svg"/><Relationship Id="rId5" Type="http://schemas.openxmlformats.org/officeDocument/2006/relationships/image" Target="../media/image25.svg"/><Relationship Id="rId15" Type="http://schemas.openxmlformats.org/officeDocument/2006/relationships/image" Target="../media/image13.png"/><Relationship Id="rId23" Type="http://schemas.openxmlformats.org/officeDocument/2006/relationships/image" Target="../media/image124.png"/><Relationship Id="rId28" Type="http://schemas.openxmlformats.org/officeDocument/2006/relationships/image" Target="../media/image15.svg"/><Relationship Id="rId36" Type="http://schemas.openxmlformats.org/officeDocument/2006/relationships/image" Target="../media/image133.svg"/><Relationship Id="rId10" Type="http://schemas.openxmlformats.org/officeDocument/2006/relationships/image" Target="../media/image62.png"/><Relationship Id="rId19" Type="http://schemas.openxmlformats.org/officeDocument/2006/relationships/image" Target="../media/image53.svg"/><Relationship Id="rId31" Type="http://schemas.openxmlformats.org/officeDocument/2006/relationships/image" Target="../media/image130.png"/><Relationship Id="rId4" Type="http://schemas.openxmlformats.org/officeDocument/2006/relationships/image" Target="../media/image24.png"/><Relationship Id="rId9" Type="http://schemas.openxmlformats.org/officeDocument/2006/relationships/image" Target="../media/image118.svg"/><Relationship Id="rId14" Type="http://schemas.openxmlformats.org/officeDocument/2006/relationships/image" Target="../media/image129.png"/><Relationship Id="rId22" Type="http://schemas.openxmlformats.org/officeDocument/2006/relationships/image" Target="../media/image123.png"/><Relationship Id="rId27" Type="http://schemas.openxmlformats.org/officeDocument/2006/relationships/image" Target="../media/image14.png"/><Relationship Id="rId30" Type="http://schemas.openxmlformats.org/officeDocument/2006/relationships/image" Target="../media/image128.png"/><Relationship Id="rId35" Type="http://schemas.openxmlformats.org/officeDocument/2006/relationships/image" Target="../media/image132.png"/><Relationship Id="rId8" Type="http://schemas.openxmlformats.org/officeDocument/2006/relationships/image" Target="../media/image1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9.svg"/><Relationship Id="rId7" Type="http://schemas.openxmlformats.org/officeDocument/2006/relationships/image" Target="../media/image23.png"/><Relationship Id="rId12" Type="http://schemas.openxmlformats.org/officeDocument/2006/relationships/image" Target="../media/image12.sv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2.sv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12.svg"/><Relationship Id="rId10" Type="http://schemas.openxmlformats.org/officeDocument/2006/relationships/image" Target="../media/image30.svg"/><Relationship Id="rId4" Type="http://schemas.openxmlformats.org/officeDocument/2006/relationships/image" Target="../media/image19.svg"/><Relationship Id="rId9" Type="http://schemas.openxmlformats.org/officeDocument/2006/relationships/image" Target="../media/image29.png"/><Relationship Id="rId1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webp"/><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sv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webp"/><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sv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AD70F-3BA3-9DB2-9918-9FB5C50F63E4}"/>
              </a:ext>
            </a:extLst>
          </p:cNvPr>
          <p:cNvSpPr/>
          <p:nvPr/>
        </p:nvSpPr>
        <p:spPr>
          <a:xfrm>
            <a:off x="1809345" y="1809345"/>
            <a:ext cx="1478604" cy="836578"/>
          </a:xfrm>
          <a:prstGeom prst="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35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5" name="Picture 4">
            <a:extLst>
              <a:ext uri="{FF2B5EF4-FFF2-40B4-BE49-F238E27FC236}">
                <a16:creationId xmlns:a16="http://schemas.microsoft.com/office/drawing/2014/main" id="{7E9A9D37-5134-C940-DCF3-DC4A52B58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7" name="TextBox 6">
            <a:extLst>
              <a:ext uri="{FF2B5EF4-FFF2-40B4-BE49-F238E27FC236}">
                <a16:creationId xmlns:a16="http://schemas.microsoft.com/office/drawing/2014/main" id="{B9ADF739-E839-C5D7-9FAA-9A3F6D70FDDA}"/>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315066310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5"/>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420376B2-7467-9A54-B492-F5A2C863F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3" name="TextBox 2">
            <a:extLst>
              <a:ext uri="{FF2B5EF4-FFF2-40B4-BE49-F238E27FC236}">
                <a16:creationId xmlns:a16="http://schemas.microsoft.com/office/drawing/2014/main" id="{9B482C5E-3531-0D14-8EBC-971A4D229A5F}"/>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45750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9212C1C-8AF0-CD78-DE72-B5F8271EC4C7}"/>
              </a:ext>
            </a:extLst>
          </p:cNvPr>
          <p:cNvGrpSpPr/>
          <p:nvPr/>
        </p:nvGrpSpPr>
        <p:grpSpPr>
          <a:xfrm>
            <a:off x="8228772" y="4403341"/>
            <a:ext cx="1447897" cy="806565"/>
            <a:chOff x="8393872" y="2128583"/>
            <a:chExt cx="1447897" cy="806565"/>
          </a:xfrm>
        </p:grpSpPr>
        <p:pic>
          <p:nvPicPr>
            <p:cNvPr id="84" name="Graphic 83">
              <a:extLst>
                <a:ext uri="{FF2B5EF4-FFF2-40B4-BE49-F238E27FC236}">
                  <a16:creationId xmlns:a16="http://schemas.microsoft.com/office/drawing/2014/main" id="{7F62FED4-31D1-F783-1D47-BBE29DFD0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85" name="TextBox 84">
              <a:extLst>
                <a:ext uri="{FF2B5EF4-FFF2-40B4-BE49-F238E27FC236}">
                  <a16:creationId xmlns:a16="http://schemas.microsoft.com/office/drawing/2014/main" id="{C245DD34-CA11-AB29-6BFB-B8E5086B74C2}"/>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A73BC079-EBCB-3713-C31D-1404BBF97E2A}"/>
              </a:ext>
            </a:extLst>
          </p:cNvPr>
          <p:cNvGrpSpPr/>
          <p:nvPr/>
        </p:nvGrpSpPr>
        <p:grpSpPr>
          <a:xfrm>
            <a:off x="4571306" y="399061"/>
            <a:ext cx="815288" cy="857772"/>
            <a:chOff x="4755838" y="1230863"/>
            <a:chExt cx="815288" cy="857772"/>
          </a:xfrm>
        </p:grpSpPr>
        <p:pic>
          <p:nvPicPr>
            <p:cNvPr id="4" name="Graphic 3">
              <a:extLst>
                <a:ext uri="{FF2B5EF4-FFF2-40B4-BE49-F238E27FC236}">
                  <a16:creationId xmlns:a16="http://schemas.microsoft.com/office/drawing/2014/main" id="{C1142957-71C9-2E64-184C-BFAAA40FB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5" name="TextBox 4">
              <a:extLst>
                <a:ext uri="{FF2B5EF4-FFF2-40B4-BE49-F238E27FC236}">
                  <a16:creationId xmlns:a16="http://schemas.microsoft.com/office/drawing/2014/main" id="{33DBF81C-B3C6-8B66-712D-41DDFBCDFD6E}"/>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7" name="Group 6">
            <a:extLst>
              <a:ext uri="{FF2B5EF4-FFF2-40B4-BE49-F238E27FC236}">
                <a16:creationId xmlns:a16="http://schemas.microsoft.com/office/drawing/2014/main" id="{B5668235-CA0A-DDC3-96D7-FB58780A8237}"/>
              </a:ext>
            </a:extLst>
          </p:cNvPr>
          <p:cNvGrpSpPr/>
          <p:nvPr/>
        </p:nvGrpSpPr>
        <p:grpSpPr>
          <a:xfrm>
            <a:off x="5386594" y="399061"/>
            <a:ext cx="1097416" cy="857772"/>
            <a:chOff x="4614775" y="1230863"/>
            <a:chExt cx="1097416" cy="857772"/>
          </a:xfrm>
        </p:grpSpPr>
        <p:pic>
          <p:nvPicPr>
            <p:cNvPr id="8" name="Graphic 7">
              <a:extLst>
                <a:ext uri="{FF2B5EF4-FFF2-40B4-BE49-F238E27FC236}">
                  <a16:creationId xmlns:a16="http://schemas.microsoft.com/office/drawing/2014/main" id="{ED2EA64B-10AF-6E50-92A0-9742F82F1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9" name="TextBox 8">
              <a:extLst>
                <a:ext uri="{FF2B5EF4-FFF2-40B4-BE49-F238E27FC236}">
                  <a16:creationId xmlns:a16="http://schemas.microsoft.com/office/drawing/2014/main" id="{DCBEAF7D-8D51-A663-D121-5B7A23543B08}"/>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75" name="Group 74">
            <a:extLst>
              <a:ext uri="{FF2B5EF4-FFF2-40B4-BE49-F238E27FC236}">
                <a16:creationId xmlns:a16="http://schemas.microsoft.com/office/drawing/2014/main" id="{07CD34D4-F30A-888E-D958-323D0074A754}"/>
              </a:ext>
            </a:extLst>
          </p:cNvPr>
          <p:cNvGrpSpPr/>
          <p:nvPr/>
        </p:nvGrpSpPr>
        <p:grpSpPr>
          <a:xfrm>
            <a:off x="6424908" y="3909974"/>
            <a:ext cx="1216680" cy="809225"/>
            <a:chOff x="6720947" y="2927552"/>
            <a:chExt cx="1216680" cy="809225"/>
          </a:xfrm>
        </p:grpSpPr>
        <p:pic>
          <p:nvPicPr>
            <p:cNvPr id="76" name="Graphic 75">
              <a:extLst>
                <a:ext uri="{FF2B5EF4-FFF2-40B4-BE49-F238E27FC236}">
                  <a16:creationId xmlns:a16="http://schemas.microsoft.com/office/drawing/2014/main" id="{BB5AB82C-C791-E6DC-3AE7-F837A82F7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7" name="TextBox 76">
              <a:extLst>
                <a:ext uri="{FF2B5EF4-FFF2-40B4-BE49-F238E27FC236}">
                  <a16:creationId xmlns:a16="http://schemas.microsoft.com/office/drawing/2014/main" id="{52F5E3B0-AAD9-A916-58AA-833B84844098}"/>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78" name="Picture 77">
              <a:extLst>
                <a:ext uri="{FF2B5EF4-FFF2-40B4-BE49-F238E27FC236}">
                  <a16:creationId xmlns:a16="http://schemas.microsoft.com/office/drawing/2014/main" id="{6FAB6D39-CF40-7E0F-B33D-C67632AC5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4" name="Group 163">
            <a:extLst>
              <a:ext uri="{FF2B5EF4-FFF2-40B4-BE49-F238E27FC236}">
                <a16:creationId xmlns:a16="http://schemas.microsoft.com/office/drawing/2014/main" id="{D0EE3C8B-5988-6778-8E0A-06EC2E4B1D69}"/>
              </a:ext>
            </a:extLst>
          </p:cNvPr>
          <p:cNvGrpSpPr/>
          <p:nvPr/>
        </p:nvGrpSpPr>
        <p:grpSpPr>
          <a:xfrm>
            <a:off x="1940754" y="1245054"/>
            <a:ext cx="1119730" cy="2030297"/>
            <a:chOff x="1940754" y="1245054"/>
            <a:chExt cx="1119730" cy="2030297"/>
          </a:xfrm>
        </p:grpSpPr>
        <p:grpSp>
          <p:nvGrpSpPr>
            <p:cNvPr id="30" name="Group 29">
              <a:extLst>
                <a:ext uri="{FF2B5EF4-FFF2-40B4-BE49-F238E27FC236}">
                  <a16:creationId xmlns:a16="http://schemas.microsoft.com/office/drawing/2014/main" id="{600E4917-8AAD-6C56-7AAE-CB72956C08A5}"/>
                </a:ext>
              </a:extLst>
            </p:cNvPr>
            <p:cNvGrpSpPr/>
            <p:nvPr/>
          </p:nvGrpSpPr>
          <p:grpSpPr>
            <a:xfrm>
              <a:off x="1940754" y="2310717"/>
              <a:ext cx="1119730" cy="809225"/>
              <a:chOff x="4330199" y="2927552"/>
              <a:chExt cx="1119730" cy="809225"/>
            </a:xfrm>
          </p:grpSpPr>
          <p:pic>
            <p:nvPicPr>
              <p:cNvPr id="19" name="Graphic 18">
                <a:extLst>
                  <a:ext uri="{FF2B5EF4-FFF2-40B4-BE49-F238E27FC236}">
                    <a16:creationId xmlns:a16="http://schemas.microsoft.com/office/drawing/2014/main" id="{93432DD6-5F04-7E6E-F9EE-57916F28F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0" name="TextBox 19">
                <a:extLst>
                  <a:ext uri="{FF2B5EF4-FFF2-40B4-BE49-F238E27FC236}">
                    <a16:creationId xmlns:a16="http://schemas.microsoft.com/office/drawing/2014/main" id="{BF9973C1-EE9C-CEAB-6255-31DD2B3A4FAF}"/>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2" name="Picture 21">
                <a:extLst>
                  <a:ext uri="{FF2B5EF4-FFF2-40B4-BE49-F238E27FC236}">
                    <a16:creationId xmlns:a16="http://schemas.microsoft.com/office/drawing/2014/main" id="{3452CFC8-E08A-7DF7-DF70-4BA79C05E9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41" name="Group 40">
              <a:extLst>
                <a:ext uri="{FF2B5EF4-FFF2-40B4-BE49-F238E27FC236}">
                  <a16:creationId xmlns:a16="http://schemas.microsoft.com/office/drawing/2014/main" id="{FE190235-DAC3-E635-9EFB-461175B87C2E}"/>
                </a:ext>
              </a:extLst>
            </p:cNvPr>
            <p:cNvGrpSpPr/>
            <p:nvPr/>
          </p:nvGrpSpPr>
          <p:grpSpPr>
            <a:xfrm>
              <a:off x="2054771" y="1245054"/>
              <a:ext cx="892680" cy="1010210"/>
              <a:chOff x="2089804" y="3937364"/>
              <a:chExt cx="892680" cy="1010210"/>
            </a:xfrm>
          </p:grpSpPr>
          <p:pic>
            <p:nvPicPr>
              <p:cNvPr id="39" name="Graphic 38">
                <a:extLst>
                  <a:ext uri="{FF2B5EF4-FFF2-40B4-BE49-F238E27FC236}">
                    <a16:creationId xmlns:a16="http://schemas.microsoft.com/office/drawing/2014/main" id="{A20C96EB-7A5B-E991-B7E6-F54123922E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40" name="TextBox 39">
                <a:extLst>
                  <a:ext uri="{FF2B5EF4-FFF2-40B4-BE49-F238E27FC236}">
                    <a16:creationId xmlns:a16="http://schemas.microsoft.com/office/drawing/2014/main" id="{A5AB2526-57C8-6B0D-FE67-91B1FF96FA62}"/>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92" name="Straight Arrow Connector 91">
              <a:extLst>
                <a:ext uri="{FF2B5EF4-FFF2-40B4-BE49-F238E27FC236}">
                  <a16:creationId xmlns:a16="http://schemas.microsoft.com/office/drawing/2014/main" id="{6C6A8866-EC01-B40A-8F7D-379DF6280F4D}"/>
                </a:ext>
              </a:extLst>
            </p:cNvPr>
            <p:cNvCxnSpPr>
              <a:stCxn id="40" idx="0"/>
              <a:endCxn id="19"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4308A5-75CD-A945-A192-7BB47F35A12A}"/>
                </a:ext>
              </a:extLst>
            </p:cNvPr>
            <p:cNvCxnSpPr>
              <a:stCxn id="20" idx="2"/>
              <a:endCxn id="48"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C558A07-F318-D34B-D57E-D450CB2817EB}"/>
                </a:ext>
              </a:extLst>
            </p:cNvPr>
            <p:cNvCxnSpPr>
              <a:stCxn id="20" idx="2"/>
              <a:endCxn id="50"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7E5DF72-4090-1F43-F0D3-B393BB4A7688}"/>
              </a:ext>
            </a:extLst>
          </p:cNvPr>
          <p:cNvGrpSpPr/>
          <p:nvPr/>
        </p:nvGrpSpPr>
        <p:grpSpPr>
          <a:xfrm>
            <a:off x="2018397" y="4025949"/>
            <a:ext cx="929441" cy="1422448"/>
            <a:chOff x="2018397" y="4025949"/>
            <a:chExt cx="929441" cy="1422448"/>
          </a:xfrm>
        </p:grpSpPr>
        <p:grpSp>
          <p:nvGrpSpPr>
            <p:cNvPr id="59" name="Group 58">
              <a:extLst>
                <a:ext uri="{FF2B5EF4-FFF2-40B4-BE49-F238E27FC236}">
                  <a16:creationId xmlns:a16="http://schemas.microsoft.com/office/drawing/2014/main" id="{2294885E-1141-3B86-23EA-799E2ADF979D}"/>
                </a:ext>
              </a:extLst>
            </p:cNvPr>
            <p:cNvGrpSpPr/>
            <p:nvPr/>
          </p:nvGrpSpPr>
          <p:grpSpPr>
            <a:xfrm>
              <a:off x="2064198" y="4429012"/>
              <a:ext cx="883640" cy="1019385"/>
              <a:chOff x="3054623" y="4349182"/>
              <a:chExt cx="883640" cy="1019385"/>
            </a:xfrm>
          </p:grpSpPr>
          <p:pic>
            <p:nvPicPr>
              <p:cNvPr id="56" name="Graphic 55">
                <a:extLst>
                  <a:ext uri="{FF2B5EF4-FFF2-40B4-BE49-F238E27FC236}">
                    <a16:creationId xmlns:a16="http://schemas.microsoft.com/office/drawing/2014/main" id="{35EEB457-0FF8-A21A-FB3D-C9E550330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57" name="Graphic 56">
                <a:extLst>
                  <a:ext uri="{FF2B5EF4-FFF2-40B4-BE49-F238E27FC236}">
                    <a16:creationId xmlns:a16="http://schemas.microsoft.com/office/drawing/2014/main" id="{8BE58AFA-5F57-9BE7-36EE-297A3EF73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58" name="TextBox 57">
                <a:extLst>
                  <a:ext uri="{FF2B5EF4-FFF2-40B4-BE49-F238E27FC236}">
                    <a16:creationId xmlns:a16="http://schemas.microsoft.com/office/drawing/2014/main" id="{6B65CCDD-032D-2AC0-175D-B2751CF34252}"/>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98" name="Straight Arrow Connector 97">
              <a:extLst>
                <a:ext uri="{FF2B5EF4-FFF2-40B4-BE49-F238E27FC236}">
                  <a16:creationId xmlns:a16="http://schemas.microsoft.com/office/drawing/2014/main" id="{1A22D71C-9E35-EF3A-C85F-E60FE539FD30}"/>
                </a:ext>
              </a:extLst>
            </p:cNvPr>
            <p:cNvCxnSpPr>
              <a:cxnSpLocks/>
              <a:stCxn id="51" idx="2"/>
              <a:endCxn id="56"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461F5F-88F2-08F2-128A-7E4EBDA4C685}"/>
                </a:ext>
              </a:extLst>
            </p:cNvPr>
            <p:cNvCxnSpPr>
              <a:stCxn id="49" idx="2"/>
              <a:endCxn id="56"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E219212-B5F8-F285-921F-860962B4077F}"/>
              </a:ext>
            </a:extLst>
          </p:cNvPr>
          <p:cNvCxnSpPr>
            <a:stCxn id="56" idx="3"/>
            <a:endCxn id="61"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F5D5E495-3DD7-4036-6FFC-3F045EED68C7}"/>
              </a:ext>
            </a:extLst>
          </p:cNvPr>
          <p:cNvGrpSpPr/>
          <p:nvPr/>
        </p:nvGrpSpPr>
        <p:grpSpPr>
          <a:xfrm>
            <a:off x="4978950" y="1256833"/>
            <a:ext cx="1050352" cy="943888"/>
            <a:chOff x="4978950" y="1256833"/>
            <a:chExt cx="1050352" cy="943888"/>
          </a:xfrm>
        </p:grpSpPr>
        <p:grpSp>
          <p:nvGrpSpPr>
            <p:cNvPr id="33" name="Group 32">
              <a:extLst>
                <a:ext uri="{FF2B5EF4-FFF2-40B4-BE49-F238E27FC236}">
                  <a16:creationId xmlns:a16="http://schemas.microsoft.com/office/drawing/2014/main" id="{6AF926D6-6FBD-B18D-C5C4-A872102A310F}"/>
                </a:ext>
              </a:extLst>
            </p:cNvPr>
            <p:cNvGrpSpPr/>
            <p:nvPr/>
          </p:nvGrpSpPr>
          <p:grpSpPr>
            <a:xfrm>
              <a:off x="5026014" y="1380658"/>
              <a:ext cx="1003288" cy="820063"/>
              <a:chOff x="5594356" y="2069781"/>
              <a:chExt cx="1003288" cy="820063"/>
            </a:xfrm>
          </p:grpSpPr>
          <p:pic>
            <p:nvPicPr>
              <p:cNvPr id="12" name="Graphic 11">
                <a:extLst>
                  <a:ext uri="{FF2B5EF4-FFF2-40B4-BE49-F238E27FC236}">
                    <a16:creationId xmlns:a16="http://schemas.microsoft.com/office/drawing/2014/main" id="{09917F44-4052-5946-C3FB-6D6F81422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14" name="TextBox 13">
                <a:extLst>
                  <a:ext uri="{FF2B5EF4-FFF2-40B4-BE49-F238E27FC236}">
                    <a16:creationId xmlns:a16="http://schemas.microsoft.com/office/drawing/2014/main" id="{CB6E62CF-9D7B-CA6A-0C7A-87365CD41E62}"/>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107" name="Straight Arrow Connector 106">
              <a:extLst>
                <a:ext uri="{FF2B5EF4-FFF2-40B4-BE49-F238E27FC236}">
                  <a16:creationId xmlns:a16="http://schemas.microsoft.com/office/drawing/2014/main" id="{ACD905AC-BEDD-B6C5-C5F7-D7EE268926D8}"/>
                </a:ext>
              </a:extLst>
            </p:cNvPr>
            <p:cNvCxnSpPr>
              <a:stCxn id="5" idx="2"/>
              <a:endCxn id="12"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D23B4A-EF7B-9C27-3F30-9DF3BD84D9A2}"/>
                </a:ext>
              </a:extLst>
            </p:cNvPr>
            <p:cNvCxnSpPr>
              <a:stCxn id="9" idx="2"/>
              <a:endCxn id="12"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7D677F8C-44E5-D3DB-CD49-4193E02758A5}"/>
              </a:ext>
            </a:extLst>
          </p:cNvPr>
          <p:cNvGrpSpPr/>
          <p:nvPr/>
        </p:nvGrpSpPr>
        <p:grpSpPr>
          <a:xfrm>
            <a:off x="4911015" y="2200721"/>
            <a:ext cx="1233286" cy="1008858"/>
            <a:chOff x="4911015" y="2200721"/>
            <a:chExt cx="1233286" cy="1008858"/>
          </a:xfrm>
        </p:grpSpPr>
        <p:grpSp>
          <p:nvGrpSpPr>
            <p:cNvPr id="31" name="Group 30">
              <a:extLst>
                <a:ext uri="{FF2B5EF4-FFF2-40B4-BE49-F238E27FC236}">
                  <a16:creationId xmlns:a16="http://schemas.microsoft.com/office/drawing/2014/main" id="{048DBC93-CF4B-7C1A-219A-4615381E688C}"/>
                </a:ext>
              </a:extLst>
            </p:cNvPr>
            <p:cNvGrpSpPr/>
            <p:nvPr/>
          </p:nvGrpSpPr>
          <p:grpSpPr>
            <a:xfrm>
              <a:off x="4911015" y="2400354"/>
              <a:ext cx="1233286" cy="809225"/>
              <a:chOff x="5479357" y="2927552"/>
              <a:chExt cx="1233286" cy="809225"/>
            </a:xfrm>
          </p:grpSpPr>
          <p:pic>
            <p:nvPicPr>
              <p:cNvPr id="16" name="Graphic 15">
                <a:extLst>
                  <a:ext uri="{FF2B5EF4-FFF2-40B4-BE49-F238E27FC236}">
                    <a16:creationId xmlns:a16="http://schemas.microsoft.com/office/drawing/2014/main" id="{3F688252-7502-E858-D313-94A3FEE3C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17" name="TextBox 16">
                <a:extLst>
                  <a:ext uri="{FF2B5EF4-FFF2-40B4-BE49-F238E27FC236}">
                    <a16:creationId xmlns:a16="http://schemas.microsoft.com/office/drawing/2014/main" id="{9EC4BDEB-DD30-71E9-494C-6668D58C4261}"/>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18" name="Graphic 17">
                <a:extLst>
                  <a:ext uri="{FF2B5EF4-FFF2-40B4-BE49-F238E27FC236}">
                    <a16:creationId xmlns:a16="http://schemas.microsoft.com/office/drawing/2014/main" id="{DEF6F2F8-6ABC-48FC-65FC-A84493E01C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111" name="Straight Arrow Connector 110">
              <a:extLst>
                <a:ext uri="{FF2B5EF4-FFF2-40B4-BE49-F238E27FC236}">
                  <a16:creationId xmlns:a16="http://schemas.microsoft.com/office/drawing/2014/main" id="{0E65DB58-1982-C69D-19D8-112AECF78A28}"/>
                </a:ext>
              </a:extLst>
            </p:cNvPr>
            <p:cNvCxnSpPr>
              <a:stCxn id="14" idx="2"/>
              <a:endCxn id="16"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86F7859-7BFE-C556-5BB8-F244CB54DA34}"/>
              </a:ext>
            </a:extLst>
          </p:cNvPr>
          <p:cNvCxnSpPr>
            <a:stCxn id="56" idx="3"/>
            <a:endCxn id="3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A4350F6-DFAF-A9E7-0436-7CC9218313D7}"/>
              </a:ext>
            </a:extLst>
          </p:cNvPr>
          <p:cNvGrpSpPr/>
          <p:nvPr/>
        </p:nvGrpSpPr>
        <p:grpSpPr>
          <a:xfrm>
            <a:off x="6210299" y="364397"/>
            <a:ext cx="1416907" cy="1072304"/>
            <a:chOff x="6210299" y="364397"/>
            <a:chExt cx="1416907" cy="1072304"/>
          </a:xfrm>
        </p:grpSpPr>
        <p:grpSp>
          <p:nvGrpSpPr>
            <p:cNvPr id="29" name="Group 28">
              <a:extLst>
                <a:ext uri="{FF2B5EF4-FFF2-40B4-BE49-F238E27FC236}">
                  <a16:creationId xmlns:a16="http://schemas.microsoft.com/office/drawing/2014/main" id="{F511E078-B4DF-7E53-9013-187963D58BBD}"/>
                </a:ext>
              </a:extLst>
            </p:cNvPr>
            <p:cNvGrpSpPr/>
            <p:nvPr/>
          </p:nvGrpSpPr>
          <p:grpSpPr>
            <a:xfrm>
              <a:off x="6737219" y="364397"/>
              <a:ext cx="889987" cy="1072304"/>
              <a:chOff x="7042958" y="1212920"/>
              <a:chExt cx="889987" cy="1072304"/>
            </a:xfrm>
          </p:grpSpPr>
          <p:pic>
            <p:nvPicPr>
              <p:cNvPr id="27" name="Graphic 26">
                <a:extLst>
                  <a:ext uri="{FF2B5EF4-FFF2-40B4-BE49-F238E27FC236}">
                    <a16:creationId xmlns:a16="http://schemas.microsoft.com/office/drawing/2014/main" id="{7B1D6270-BD82-929D-E2A4-E5E847FE94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8" name="TextBox 27">
                <a:extLst>
                  <a:ext uri="{FF2B5EF4-FFF2-40B4-BE49-F238E27FC236}">
                    <a16:creationId xmlns:a16="http://schemas.microsoft.com/office/drawing/2014/main" id="{7CEC8D86-7B26-33B9-104C-64A02D33D904}"/>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119" name="Straight Arrow Connector 118">
              <a:extLst>
                <a:ext uri="{FF2B5EF4-FFF2-40B4-BE49-F238E27FC236}">
                  <a16:creationId xmlns:a16="http://schemas.microsoft.com/office/drawing/2014/main" id="{01DF3CB5-B7AE-FE51-E8A7-BC73C6B364EB}"/>
                </a:ext>
              </a:extLst>
            </p:cNvPr>
            <p:cNvCxnSpPr>
              <a:stCxn id="27" idx="1"/>
              <a:endCxn id="8"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E78F6D4-04B1-0FE6-D3A9-F101FC9E8471}"/>
              </a:ext>
            </a:extLst>
          </p:cNvPr>
          <p:cNvGrpSpPr/>
          <p:nvPr/>
        </p:nvGrpSpPr>
        <p:grpSpPr>
          <a:xfrm>
            <a:off x="9225199" y="3534947"/>
            <a:ext cx="1940410" cy="2161853"/>
            <a:chOff x="9225199" y="3534947"/>
            <a:chExt cx="1940410" cy="2161853"/>
          </a:xfrm>
        </p:grpSpPr>
        <p:grpSp>
          <p:nvGrpSpPr>
            <p:cNvPr id="67" name="Group 66">
              <a:extLst>
                <a:ext uri="{FF2B5EF4-FFF2-40B4-BE49-F238E27FC236}">
                  <a16:creationId xmlns:a16="http://schemas.microsoft.com/office/drawing/2014/main" id="{DDE89DF6-DFF6-4D09-FEEA-F182FCB4E212}"/>
                </a:ext>
              </a:extLst>
            </p:cNvPr>
            <p:cNvGrpSpPr/>
            <p:nvPr/>
          </p:nvGrpSpPr>
          <p:grpSpPr>
            <a:xfrm>
              <a:off x="10118719" y="4960792"/>
              <a:ext cx="1013419" cy="736008"/>
              <a:chOff x="6812476" y="4273607"/>
              <a:chExt cx="1013419" cy="736008"/>
            </a:xfrm>
          </p:grpSpPr>
          <p:pic>
            <p:nvPicPr>
              <p:cNvPr id="65" name="Picture 64">
                <a:extLst>
                  <a:ext uri="{FF2B5EF4-FFF2-40B4-BE49-F238E27FC236}">
                    <a16:creationId xmlns:a16="http://schemas.microsoft.com/office/drawing/2014/main" id="{C3610468-B4E3-C902-A2D3-5BD920BD4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6" name="TextBox 65">
                <a:extLst>
                  <a:ext uri="{FF2B5EF4-FFF2-40B4-BE49-F238E27FC236}">
                    <a16:creationId xmlns:a16="http://schemas.microsoft.com/office/drawing/2014/main" id="{939DF804-0E19-8702-FA28-1A09E7827B92}"/>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71" name="Group 70">
              <a:extLst>
                <a:ext uri="{FF2B5EF4-FFF2-40B4-BE49-F238E27FC236}">
                  <a16:creationId xmlns:a16="http://schemas.microsoft.com/office/drawing/2014/main" id="{72C29727-38A9-28DD-9F7C-70AA84A0A609}"/>
                </a:ext>
              </a:extLst>
            </p:cNvPr>
            <p:cNvGrpSpPr/>
            <p:nvPr/>
          </p:nvGrpSpPr>
          <p:grpSpPr>
            <a:xfrm>
              <a:off x="10182872" y="4152564"/>
              <a:ext cx="885115" cy="793835"/>
              <a:chOff x="9585806" y="4313095"/>
              <a:chExt cx="885115" cy="793835"/>
            </a:xfrm>
          </p:grpSpPr>
          <p:pic>
            <p:nvPicPr>
              <p:cNvPr id="69" name="Picture 68">
                <a:extLst>
                  <a:ext uri="{FF2B5EF4-FFF2-40B4-BE49-F238E27FC236}">
                    <a16:creationId xmlns:a16="http://schemas.microsoft.com/office/drawing/2014/main" id="{22352959-B611-AD38-67F1-6587AF231F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70" name="TextBox 69">
                <a:extLst>
                  <a:ext uri="{FF2B5EF4-FFF2-40B4-BE49-F238E27FC236}">
                    <a16:creationId xmlns:a16="http://schemas.microsoft.com/office/drawing/2014/main" id="{7A517B9E-E535-2E3F-2B57-54027519CFD1}"/>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74" name="Rectangle: Rounded Corners 73">
              <a:extLst>
                <a:ext uri="{FF2B5EF4-FFF2-40B4-BE49-F238E27FC236}">
                  <a16:creationId xmlns:a16="http://schemas.microsoft.com/office/drawing/2014/main" id="{CA14C76A-187C-9F8B-A3EF-BD3FF28F1349}"/>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121" name="Straight Arrow Connector 120">
              <a:extLst>
                <a:ext uri="{FF2B5EF4-FFF2-40B4-BE49-F238E27FC236}">
                  <a16:creationId xmlns:a16="http://schemas.microsoft.com/office/drawing/2014/main" id="{967BAD39-2706-4D1E-FC48-A8EDDF7269BA}"/>
                </a:ext>
              </a:extLst>
            </p:cNvPr>
            <p:cNvCxnSpPr>
              <a:cxnSpLocks/>
              <a:stCxn id="74" idx="1"/>
              <a:endCxn id="8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1644EA1-ADB0-8EBE-374B-F28C9403F1C9}"/>
                </a:ext>
              </a:extLst>
            </p:cNvPr>
            <p:cNvCxnSpPr>
              <a:endCxn id="8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6FC102B-A8E6-C899-FE7C-4A7E5EC1EED2}"/>
                </a:ext>
              </a:extLst>
            </p:cNvPr>
            <p:cNvCxnSpPr>
              <a:cxnSpLocks/>
              <a:stCxn id="65" idx="1"/>
              <a:endCxn id="8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9E10395-B4E5-457E-29AF-2073D551A9D7}"/>
              </a:ext>
            </a:extLst>
          </p:cNvPr>
          <p:cNvGrpSpPr/>
          <p:nvPr/>
        </p:nvGrpSpPr>
        <p:grpSpPr>
          <a:xfrm>
            <a:off x="7308244" y="4184971"/>
            <a:ext cx="1372000" cy="906181"/>
            <a:chOff x="7308244" y="4184971"/>
            <a:chExt cx="1372000" cy="906181"/>
          </a:xfrm>
        </p:grpSpPr>
        <p:cxnSp>
          <p:nvCxnSpPr>
            <p:cNvPr id="127" name="Straight Arrow Connector 126">
              <a:extLst>
                <a:ext uri="{FF2B5EF4-FFF2-40B4-BE49-F238E27FC236}">
                  <a16:creationId xmlns:a16="http://schemas.microsoft.com/office/drawing/2014/main" id="{AD7738FF-A3F0-181C-92F0-6297C0651420}"/>
                </a:ext>
              </a:extLst>
            </p:cNvPr>
            <p:cNvCxnSpPr>
              <a:stCxn id="84" idx="1"/>
              <a:endCxn id="80"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188E94C-4265-853A-0183-B6D2989CB2E4}"/>
                </a:ext>
              </a:extLst>
            </p:cNvPr>
            <p:cNvCxnSpPr>
              <a:stCxn id="84" idx="1"/>
              <a:endCxn id="76"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07245F1-7EEC-2EE3-498C-10E3C9EFB4E4}"/>
              </a:ext>
            </a:extLst>
          </p:cNvPr>
          <p:cNvGrpSpPr/>
          <p:nvPr/>
        </p:nvGrpSpPr>
        <p:grpSpPr>
          <a:xfrm>
            <a:off x="6434816" y="3022376"/>
            <a:ext cx="2245428" cy="1653443"/>
            <a:chOff x="6434816" y="3022376"/>
            <a:chExt cx="2245428" cy="1653443"/>
          </a:xfrm>
        </p:grpSpPr>
        <p:grpSp>
          <p:nvGrpSpPr>
            <p:cNvPr id="32" name="Group 31">
              <a:extLst>
                <a:ext uri="{FF2B5EF4-FFF2-40B4-BE49-F238E27FC236}">
                  <a16:creationId xmlns:a16="http://schemas.microsoft.com/office/drawing/2014/main" id="{66FAF917-20F4-6E4B-4BD9-C9E91EB8C029}"/>
                </a:ext>
              </a:extLst>
            </p:cNvPr>
            <p:cNvGrpSpPr/>
            <p:nvPr/>
          </p:nvGrpSpPr>
          <p:grpSpPr>
            <a:xfrm>
              <a:off x="6434816" y="3022376"/>
              <a:ext cx="1187506" cy="809225"/>
              <a:chOff x="6735535" y="2927552"/>
              <a:chExt cx="1187506" cy="809225"/>
            </a:xfrm>
          </p:grpSpPr>
          <p:pic>
            <p:nvPicPr>
              <p:cNvPr id="24" name="Graphic 23">
                <a:extLst>
                  <a:ext uri="{FF2B5EF4-FFF2-40B4-BE49-F238E27FC236}">
                    <a16:creationId xmlns:a16="http://schemas.microsoft.com/office/drawing/2014/main" id="{AAB51408-4CC3-B6F3-9E36-F0FB83ADE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5" name="TextBox 24">
                <a:extLst>
                  <a:ext uri="{FF2B5EF4-FFF2-40B4-BE49-F238E27FC236}">
                    <a16:creationId xmlns:a16="http://schemas.microsoft.com/office/drawing/2014/main" id="{B2A354DB-0CB0-0C84-6227-E54969D3B15C}"/>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6" name="Picture 25">
                <a:extLst>
                  <a:ext uri="{FF2B5EF4-FFF2-40B4-BE49-F238E27FC236}">
                    <a16:creationId xmlns:a16="http://schemas.microsoft.com/office/drawing/2014/main" id="{8D36B5B2-DCFB-E2B5-2832-61CFAEDD1F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1" name="Straight Arrow Connector 130">
              <a:extLst>
                <a:ext uri="{FF2B5EF4-FFF2-40B4-BE49-F238E27FC236}">
                  <a16:creationId xmlns:a16="http://schemas.microsoft.com/office/drawing/2014/main" id="{A1A493CE-AB36-0E09-E8C6-D1598C5DEED0}"/>
                </a:ext>
              </a:extLst>
            </p:cNvPr>
            <p:cNvCxnSpPr>
              <a:stCxn id="84" idx="1"/>
              <a:endCxn id="24"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FC19EE5-8D6A-00D2-3B32-955983E1D077}"/>
              </a:ext>
            </a:extLst>
          </p:cNvPr>
          <p:cNvGrpSpPr/>
          <p:nvPr/>
        </p:nvGrpSpPr>
        <p:grpSpPr>
          <a:xfrm>
            <a:off x="8952722" y="2525744"/>
            <a:ext cx="2305701" cy="1877597"/>
            <a:chOff x="8952722" y="2525744"/>
            <a:chExt cx="2305701" cy="1877597"/>
          </a:xfrm>
        </p:grpSpPr>
        <p:sp>
          <p:nvSpPr>
            <p:cNvPr id="34" name="Rectangle: Rounded Corners 33">
              <a:extLst>
                <a:ext uri="{FF2B5EF4-FFF2-40B4-BE49-F238E27FC236}">
                  <a16:creationId xmlns:a16="http://schemas.microsoft.com/office/drawing/2014/main" id="{F80AA09C-2CB1-A340-A150-297A2FD7D796}"/>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135" name="Straight Arrow Connector 134">
              <a:extLst>
                <a:ext uri="{FF2B5EF4-FFF2-40B4-BE49-F238E27FC236}">
                  <a16:creationId xmlns:a16="http://schemas.microsoft.com/office/drawing/2014/main" id="{C758E826-AAE3-CE6D-9310-9B36D84A71B3}"/>
                </a:ext>
              </a:extLst>
            </p:cNvPr>
            <p:cNvCxnSpPr>
              <a:stCxn id="34" idx="1"/>
              <a:endCxn id="8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B46280A-2EC5-844A-215C-6CE3A0A07C41}"/>
              </a:ext>
            </a:extLst>
          </p:cNvPr>
          <p:cNvGrpSpPr/>
          <p:nvPr/>
        </p:nvGrpSpPr>
        <p:grpSpPr>
          <a:xfrm>
            <a:off x="5050571" y="4184971"/>
            <a:ext cx="1707679" cy="1195050"/>
            <a:chOff x="5050571" y="4184971"/>
            <a:chExt cx="1707679" cy="1195050"/>
          </a:xfrm>
        </p:grpSpPr>
        <p:grpSp>
          <p:nvGrpSpPr>
            <p:cNvPr id="63" name="Group 62">
              <a:extLst>
                <a:ext uri="{FF2B5EF4-FFF2-40B4-BE49-F238E27FC236}">
                  <a16:creationId xmlns:a16="http://schemas.microsoft.com/office/drawing/2014/main" id="{686997DA-96C6-B373-AC4F-B777143A312A}"/>
                </a:ext>
              </a:extLst>
            </p:cNvPr>
            <p:cNvGrpSpPr/>
            <p:nvPr/>
          </p:nvGrpSpPr>
          <p:grpSpPr>
            <a:xfrm>
              <a:off x="5050571" y="4431226"/>
              <a:ext cx="954172" cy="948795"/>
              <a:chOff x="5618913" y="4376259"/>
              <a:chExt cx="954172" cy="948795"/>
            </a:xfrm>
          </p:grpSpPr>
          <p:pic>
            <p:nvPicPr>
              <p:cNvPr id="61" name="Graphic 60">
                <a:extLst>
                  <a:ext uri="{FF2B5EF4-FFF2-40B4-BE49-F238E27FC236}">
                    <a16:creationId xmlns:a16="http://schemas.microsoft.com/office/drawing/2014/main" id="{1D08F89B-8B7A-DDE3-07E4-F83AE96FBFE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62" name="TextBox 61">
                <a:extLst>
                  <a:ext uri="{FF2B5EF4-FFF2-40B4-BE49-F238E27FC236}">
                    <a16:creationId xmlns:a16="http://schemas.microsoft.com/office/drawing/2014/main" id="{58D78E13-47C2-9240-4DE4-9AD16436D917}"/>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137" name="Straight Arrow Connector 136">
              <a:extLst>
                <a:ext uri="{FF2B5EF4-FFF2-40B4-BE49-F238E27FC236}">
                  <a16:creationId xmlns:a16="http://schemas.microsoft.com/office/drawing/2014/main" id="{098DE718-5A7C-19B7-A8B6-61B0760BB7BC}"/>
                </a:ext>
              </a:extLst>
            </p:cNvPr>
            <p:cNvCxnSpPr>
              <a:stCxn id="76" idx="1"/>
              <a:endCxn id="61"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6DB25035-ABC4-E3D5-E710-E5FAE0AA96E9}"/>
              </a:ext>
            </a:extLst>
          </p:cNvPr>
          <p:cNvGrpSpPr/>
          <p:nvPr/>
        </p:nvGrpSpPr>
        <p:grpSpPr>
          <a:xfrm>
            <a:off x="5808700" y="4698060"/>
            <a:ext cx="1832888" cy="1142763"/>
            <a:chOff x="5808700" y="4698060"/>
            <a:chExt cx="1832888" cy="1142763"/>
          </a:xfrm>
        </p:grpSpPr>
        <p:grpSp>
          <p:nvGrpSpPr>
            <p:cNvPr id="79" name="Group 78">
              <a:extLst>
                <a:ext uri="{FF2B5EF4-FFF2-40B4-BE49-F238E27FC236}">
                  <a16:creationId xmlns:a16="http://schemas.microsoft.com/office/drawing/2014/main" id="{229DA727-568B-996B-C373-64516A918675}"/>
                </a:ext>
              </a:extLst>
            </p:cNvPr>
            <p:cNvGrpSpPr/>
            <p:nvPr/>
          </p:nvGrpSpPr>
          <p:grpSpPr>
            <a:xfrm>
              <a:off x="6424909" y="4816155"/>
              <a:ext cx="1216679" cy="1024668"/>
              <a:chOff x="6720948" y="2927552"/>
              <a:chExt cx="1216679" cy="1024668"/>
            </a:xfrm>
          </p:grpSpPr>
          <p:pic>
            <p:nvPicPr>
              <p:cNvPr id="80" name="Graphic 79">
                <a:extLst>
                  <a:ext uri="{FF2B5EF4-FFF2-40B4-BE49-F238E27FC236}">
                    <a16:creationId xmlns:a16="http://schemas.microsoft.com/office/drawing/2014/main" id="{8BEC8C54-1CBA-593F-5D81-96BA7D0704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1" name="TextBox 80">
                <a:extLst>
                  <a:ext uri="{FF2B5EF4-FFF2-40B4-BE49-F238E27FC236}">
                    <a16:creationId xmlns:a16="http://schemas.microsoft.com/office/drawing/2014/main" id="{16FEF764-1C05-140F-16AD-245A6447AF64}"/>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2" name="Picture 81">
                <a:extLst>
                  <a:ext uri="{FF2B5EF4-FFF2-40B4-BE49-F238E27FC236}">
                    <a16:creationId xmlns:a16="http://schemas.microsoft.com/office/drawing/2014/main" id="{636AC76E-8B1A-F626-470A-44613FD0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9" name="Straight Arrow Connector 138">
              <a:extLst>
                <a:ext uri="{FF2B5EF4-FFF2-40B4-BE49-F238E27FC236}">
                  <a16:creationId xmlns:a16="http://schemas.microsoft.com/office/drawing/2014/main" id="{FFF7B3D7-0CD9-7038-4B87-41004BB41E0E}"/>
                </a:ext>
              </a:extLst>
            </p:cNvPr>
            <p:cNvCxnSpPr>
              <a:stCxn id="80" idx="1"/>
              <a:endCxn id="61"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2AD6BAE-1E24-3E26-DF52-C9C0A91D00B6}"/>
              </a:ext>
            </a:extLst>
          </p:cNvPr>
          <p:cNvGrpSpPr/>
          <p:nvPr/>
        </p:nvGrpSpPr>
        <p:grpSpPr>
          <a:xfrm>
            <a:off x="6435324" y="2139460"/>
            <a:ext cx="2244920" cy="2536359"/>
            <a:chOff x="6435324" y="2139460"/>
            <a:chExt cx="2244920" cy="2536359"/>
          </a:xfrm>
        </p:grpSpPr>
        <p:grpSp>
          <p:nvGrpSpPr>
            <p:cNvPr id="86" name="Group 85">
              <a:extLst>
                <a:ext uri="{FF2B5EF4-FFF2-40B4-BE49-F238E27FC236}">
                  <a16:creationId xmlns:a16="http://schemas.microsoft.com/office/drawing/2014/main" id="{129ECC77-77E3-A4CF-9FB7-F4BC81E2EE02}"/>
                </a:ext>
              </a:extLst>
            </p:cNvPr>
            <p:cNvGrpSpPr/>
            <p:nvPr/>
          </p:nvGrpSpPr>
          <p:grpSpPr>
            <a:xfrm>
              <a:off x="6435324" y="2139460"/>
              <a:ext cx="1207318" cy="809225"/>
              <a:chOff x="6725631" y="2927552"/>
              <a:chExt cx="1207318" cy="809225"/>
            </a:xfrm>
          </p:grpSpPr>
          <p:pic>
            <p:nvPicPr>
              <p:cNvPr id="87" name="Graphic 86">
                <a:extLst>
                  <a:ext uri="{FF2B5EF4-FFF2-40B4-BE49-F238E27FC236}">
                    <a16:creationId xmlns:a16="http://schemas.microsoft.com/office/drawing/2014/main" id="{23372032-7B2E-3B16-D3F8-69056F2A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8" name="TextBox 87">
                <a:extLst>
                  <a:ext uri="{FF2B5EF4-FFF2-40B4-BE49-F238E27FC236}">
                    <a16:creationId xmlns:a16="http://schemas.microsoft.com/office/drawing/2014/main" id="{C0BB8BA3-7D0B-A0CD-976B-E9EC12F5F6A3}"/>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89" name="Picture 88">
                <a:extLst>
                  <a:ext uri="{FF2B5EF4-FFF2-40B4-BE49-F238E27FC236}">
                    <a16:creationId xmlns:a16="http://schemas.microsoft.com/office/drawing/2014/main" id="{E5F46947-9559-B30F-9305-A6E1CFDB7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41" name="Straight Arrow Connector 140">
              <a:extLst>
                <a:ext uri="{FF2B5EF4-FFF2-40B4-BE49-F238E27FC236}">
                  <a16:creationId xmlns:a16="http://schemas.microsoft.com/office/drawing/2014/main" id="{0427FA00-F5FE-F135-DE11-6CD73D483F32}"/>
                </a:ext>
              </a:extLst>
            </p:cNvPr>
            <p:cNvCxnSpPr>
              <a:stCxn id="84" idx="1"/>
              <a:endCxn id="88"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B2AA46E-7D88-7389-27B9-D0768B461608}"/>
              </a:ext>
            </a:extLst>
          </p:cNvPr>
          <p:cNvGrpSpPr/>
          <p:nvPr/>
        </p:nvGrpSpPr>
        <p:grpSpPr>
          <a:xfrm>
            <a:off x="1681606" y="3055691"/>
            <a:ext cx="3229409" cy="1185701"/>
            <a:chOff x="1681606" y="3055691"/>
            <a:chExt cx="3229409" cy="1185701"/>
          </a:xfrm>
        </p:grpSpPr>
        <p:cxnSp>
          <p:nvCxnSpPr>
            <p:cNvPr id="143" name="Straight Arrow Connector 142">
              <a:extLst>
                <a:ext uri="{FF2B5EF4-FFF2-40B4-BE49-F238E27FC236}">
                  <a16:creationId xmlns:a16="http://schemas.microsoft.com/office/drawing/2014/main" id="{2F9AB08F-6672-F089-E40C-FC96603DE0A4}"/>
                </a:ext>
              </a:extLst>
            </p:cNvPr>
            <p:cNvCxnSpPr>
              <a:stCxn id="17" idx="1"/>
              <a:endCxn id="48"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08ECB31-4A54-0E43-7F61-3C116E2C89D8}"/>
                </a:ext>
              </a:extLst>
            </p:cNvPr>
            <p:cNvGrpSpPr/>
            <p:nvPr/>
          </p:nvGrpSpPr>
          <p:grpSpPr>
            <a:xfrm>
              <a:off x="1681606" y="3275351"/>
              <a:ext cx="673582" cy="750598"/>
              <a:chOff x="2238829" y="4221115"/>
              <a:chExt cx="673582" cy="750598"/>
            </a:xfrm>
          </p:grpSpPr>
          <p:pic>
            <p:nvPicPr>
              <p:cNvPr id="48" name="Graphic 47">
                <a:extLst>
                  <a:ext uri="{FF2B5EF4-FFF2-40B4-BE49-F238E27FC236}">
                    <a16:creationId xmlns:a16="http://schemas.microsoft.com/office/drawing/2014/main" id="{A74F6DF2-897A-14CE-E987-4EAADC2062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49" name="TextBox 48">
                <a:extLst>
                  <a:ext uri="{FF2B5EF4-FFF2-40B4-BE49-F238E27FC236}">
                    <a16:creationId xmlns:a16="http://schemas.microsoft.com/office/drawing/2014/main" id="{9E44DF8F-BDCD-2EBF-A533-3DDF3B5D5098}"/>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52" name="Group 51">
              <a:extLst>
                <a:ext uri="{FF2B5EF4-FFF2-40B4-BE49-F238E27FC236}">
                  <a16:creationId xmlns:a16="http://schemas.microsoft.com/office/drawing/2014/main" id="{2E3335CE-00AA-9BE2-C8BB-AF660702FB0A}"/>
                </a:ext>
              </a:extLst>
            </p:cNvPr>
            <p:cNvGrpSpPr/>
            <p:nvPr/>
          </p:nvGrpSpPr>
          <p:grpSpPr>
            <a:xfrm>
              <a:off x="2431134" y="3275351"/>
              <a:ext cx="892680" cy="966041"/>
              <a:chOff x="3195865" y="4364435"/>
              <a:chExt cx="892680" cy="966041"/>
            </a:xfrm>
          </p:grpSpPr>
          <p:pic>
            <p:nvPicPr>
              <p:cNvPr id="50" name="Graphic 49">
                <a:extLst>
                  <a:ext uri="{FF2B5EF4-FFF2-40B4-BE49-F238E27FC236}">
                    <a16:creationId xmlns:a16="http://schemas.microsoft.com/office/drawing/2014/main" id="{5400FC6E-D659-D7C5-5A22-99487BC28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51" name="TextBox 50">
                <a:extLst>
                  <a:ext uri="{FF2B5EF4-FFF2-40B4-BE49-F238E27FC236}">
                    <a16:creationId xmlns:a16="http://schemas.microsoft.com/office/drawing/2014/main" id="{8ED73CCF-ED61-F32F-099D-0A9371DAC1D7}"/>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145" name="Straight Arrow Connector 144">
              <a:extLst>
                <a:ext uri="{FF2B5EF4-FFF2-40B4-BE49-F238E27FC236}">
                  <a16:creationId xmlns:a16="http://schemas.microsoft.com/office/drawing/2014/main" id="{71AAD3F0-DDFF-07F2-05F5-34D9EC3A5663}"/>
                </a:ext>
              </a:extLst>
            </p:cNvPr>
            <p:cNvCxnSpPr>
              <a:stCxn id="17" idx="1"/>
              <a:endCxn id="50"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Title 1">
            <a:extLst>
              <a:ext uri="{FF2B5EF4-FFF2-40B4-BE49-F238E27FC236}">
                <a16:creationId xmlns:a16="http://schemas.microsoft.com/office/drawing/2014/main" id="{E4EB32BA-110B-8BDD-006B-32147A909ED9}"/>
              </a:ext>
            </a:extLst>
          </p:cNvPr>
          <p:cNvSpPr>
            <a:spLocks noGrp="1"/>
          </p:cNvSpPr>
          <p:nvPr>
            <p:ph type="title"/>
          </p:nvPr>
        </p:nvSpPr>
        <p:spPr>
          <a:xfrm>
            <a:off x="8929081" y="140619"/>
            <a:ext cx="2859028" cy="1325563"/>
          </a:xfrm>
        </p:spPr>
        <p:txBody>
          <a:bodyPr>
            <a:normAutofit/>
          </a:bodyPr>
          <a:lstStyle/>
          <a:p>
            <a:pPr algn="ctr"/>
            <a:r>
              <a:rPr lang="en-US" dirty="0"/>
              <a:t>Glennis</a:t>
            </a:r>
            <a:br>
              <a:rPr lang="en-US" dirty="0"/>
            </a:br>
            <a:r>
              <a:rPr lang="en-US" dirty="0"/>
              <a:t>Portfolio</a:t>
            </a:r>
          </a:p>
        </p:txBody>
      </p:sp>
      <p:grpSp>
        <p:nvGrpSpPr>
          <p:cNvPr id="37" name="Group 36">
            <a:extLst>
              <a:ext uri="{FF2B5EF4-FFF2-40B4-BE49-F238E27FC236}">
                <a16:creationId xmlns:a16="http://schemas.microsoft.com/office/drawing/2014/main" id="{B71E9A94-48F8-9BBD-2E5E-285AF7446BA9}"/>
              </a:ext>
            </a:extLst>
          </p:cNvPr>
          <p:cNvGrpSpPr/>
          <p:nvPr/>
        </p:nvGrpSpPr>
        <p:grpSpPr>
          <a:xfrm>
            <a:off x="5120013" y="3338703"/>
            <a:ext cx="815288" cy="820063"/>
            <a:chOff x="5006579" y="4275933"/>
            <a:chExt cx="815288" cy="820063"/>
          </a:xfrm>
        </p:grpSpPr>
        <p:pic>
          <p:nvPicPr>
            <p:cNvPr id="35" name="Graphic 34">
              <a:extLst>
                <a:ext uri="{FF2B5EF4-FFF2-40B4-BE49-F238E27FC236}">
                  <a16:creationId xmlns:a16="http://schemas.microsoft.com/office/drawing/2014/main" id="{9FCB6B92-1A64-CB69-47ED-76F86A4517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6" name="TextBox 35">
              <a:extLst>
                <a:ext uri="{FF2B5EF4-FFF2-40B4-BE49-F238E27FC236}">
                  <a16:creationId xmlns:a16="http://schemas.microsoft.com/office/drawing/2014/main" id="{878C9272-B712-1E7E-160E-4A4D8CA3A90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49" name="Straight Arrow Connector 148">
            <a:extLst>
              <a:ext uri="{FF2B5EF4-FFF2-40B4-BE49-F238E27FC236}">
                <a16:creationId xmlns:a16="http://schemas.microsoft.com/office/drawing/2014/main" id="{052B7133-73BF-4861-031D-C3EEDC4DC3B3}"/>
              </a:ext>
            </a:extLst>
          </p:cNvPr>
          <p:cNvCxnSpPr>
            <a:cxnSpLocks/>
            <a:stCxn id="16" idx="2"/>
            <a:endCxn id="3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righ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wipe(right)">
                                      <p:cBhvr>
                                        <p:cTn id="28" dur="500"/>
                                        <p:tgtEl>
                                          <p:spTgt spid="1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wipe(up)">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60"/>
                                        </p:tgtEl>
                                        <p:attrNameLst>
                                          <p:attrName>style.visibility</p:attrName>
                                        </p:attrNameLst>
                                      </p:cBhvr>
                                      <p:to>
                                        <p:strVal val="visible"/>
                                      </p:to>
                                    </p:set>
                                    <p:animEffect transition="in" filter="wipe(up)">
                                      <p:cBhvr>
                                        <p:cTn id="38" dur="500"/>
                                        <p:tgtEl>
                                          <p:spTgt spid="16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up)">
                                      <p:cBhvr>
                                        <p:cTn id="43" dur="500"/>
                                        <p:tgtEl>
                                          <p:spTgt spid="1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righ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up)">
                                      <p:cBhvr>
                                        <p:cTn id="53" dur="500"/>
                                        <p:tgtEl>
                                          <p:spTgt spid="15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wipe(left)">
                                      <p:cBhvr>
                                        <p:cTn id="58" dur="500"/>
                                        <p:tgtEl>
                                          <p:spTgt spid="1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left)">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wipe(right)">
                                      <p:cBhvr>
                                        <p:cTn id="68" dur="500"/>
                                        <p:tgtEl>
                                          <p:spTgt spid="1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57"/>
                                        </p:tgtEl>
                                        <p:attrNameLst>
                                          <p:attrName>style.visibility</p:attrName>
                                        </p:attrNameLst>
                                      </p:cBhvr>
                                      <p:to>
                                        <p:strVal val="visible"/>
                                      </p:to>
                                    </p:set>
                                    <p:animEffect transition="in" filter="wipe(right)">
                                      <p:cBhvr>
                                        <p:cTn id="78" dur="500"/>
                                        <p:tgtEl>
                                          <p:spTgt spid="15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5"/>
                                        </p:tgtEl>
                                        <p:attrNameLst>
                                          <p:attrName>style.visibility</p:attrName>
                                        </p:attrNameLst>
                                      </p:cBhvr>
                                      <p:to>
                                        <p:strVal val="visible"/>
                                      </p:to>
                                    </p:set>
                                    <p:animEffect transition="in" filter="wipe(right)">
                                      <p:cBhvr>
                                        <p:cTn id="83" dur="500"/>
                                        <p:tgtEl>
                                          <p:spTgt spid="15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62"/>
                                        </p:tgtEl>
                                        <p:attrNameLst>
                                          <p:attrName>style.visibility</p:attrName>
                                        </p:attrNameLst>
                                      </p:cBhvr>
                                      <p:to>
                                        <p:strVal val="visible"/>
                                      </p:to>
                                    </p:set>
                                    <p:animEffect transition="in" filter="wipe(down)">
                                      <p:cBhvr>
                                        <p:cTn id="88" dur="500"/>
                                        <p:tgtEl>
                                          <p:spTgt spid="16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63"/>
                                        </p:tgtEl>
                                        <p:attrNameLst>
                                          <p:attrName>style.visibility</p:attrName>
                                        </p:attrNameLst>
                                      </p:cBhvr>
                                      <p:to>
                                        <p:strVal val="visible"/>
                                      </p:to>
                                    </p:set>
                                    <p:animEffect transition="in" filter="wipe(down)">
                                      <p:cBhvr>
                                        <p:cTn id="93" dur="500"/>
                                        <p:tgtEl>
                                          <p:spTgt spid="16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wipe(up)">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64"/>
                                        </p:tgtEl>
                                        <p:attrNameLst>
                                          <p:attrName>style.visibility</p:attrName>
                                        </p:attrNameLst>
                                      </p:cBhvr>
                                      <p:to>
                                        <p:strVal val="visible"/>
                                      </p:to>
                                    </p:set>
                                    <p:animEffect transition="in" filter="wipe(up)">
                                      <p:cBhvr>
                                        <p:cTn id="10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80B7-FCB5-B750-C24A-3DF5BCDC934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53AB113C-186C-2246-80AE-6C3F9F9EC745}"/>
              </a:ext>
            </a:extLst>
          </p:cNvPr>
          <p:cNvSpPr>
            <a:spLocks noGrp="1"/>
          </p:cNvSpPr>
          <p:nvPr>
            <p:ph type="body" idx="1"/>
          </p:nvPr>
        </p:nvSpPr>
        <p:spPr/>
        <p:txBody>
          <a:bodyPr/>
          <a:lstStyle/>
          <a:p>
            <a:r>
              <a:rPr lang="en-US" dirty="0"/>
              <a:t>Advanced Serverless Workshop: Azure</a:t>
            </a:r>
          </a:p>
        </p:txBody>
      </p:sp>
    </p:spTree>
    <p:extLst>
      <p:ext uri="{BB962C8B-B14F-4D97-AF65-F5344CB8AC3E}">
        <p14:creationId xmlns:p14="http://schemas.microsoft.com/office/powerpoint/2010/main" val="351332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89F7DEA-8B94-2162-0880-1DF2497224A2}"/>
              </a:ext>
            </a:extLst>
          </p:cNvPr>
          <p:cNvSpPr txBox="1"/>
          <p:nvPr/>
        </p:nvSpPr>
        <p:spPr>
          <a:xfrm>
            <a:off x="4052370" y="4490496"/>
            <a:ext cx="4087259"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spTree>
    <p:extLst>
      <p:ext uri="{BB962C8B-B14F-4D97-AF65-F5344CB8AC3E}">
        <p14:creationId xmlns:p14="http://schemas.microsoft.com/office/powerpoint/2010/main" val="1373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49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60465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grpSp>
        <p:nvGrpSpPr>
          <p:cNvPr id="25" name="Group 24">
            <a:extLst>
              <a:ext uri="{FF2B5EF4-FFF2-40B4-BE49-F238E27FC236}">
                <a16:creationId xmlns:a16="http://schemas.microsoft.com/office/drawing/2014/main" id="{F8CF8795-1A49-3A62-16E1-BFB5BD09F082}"/>
              </a:ext>
            </a:extLst>
          </p:cNvPr>
          <p:cNvGrpSpPr/>
          <p:nvPr/>
        </p:nvGrpSpPr>
        <p:grpSpPr>
          <a:xfrm>
            <a:off x="9854745" y="1873097"/>
            <a:ext cx="1708609" cy="1968098"/>
            <a:chOff x="9854745" y="1873097"/>
            <a:chExt cx="1708609" cy="1968098"/>
          </a:xfrm>
        </p:grpSpPr>
        <p:pic>
          <p:nvPicPr>
            <p:cNvPr id="10" name="Graphic 9">
              <a:extLst>
                <a:ext uri="{FF2B5EF4-FFF2-40B4-BE49-F238E27FC236}">
                  <a16:creationId xmlns:a16="http://schemas.microsoft.com/office/drawing/2014/main" id="{B647A851-FEE3-4F70-1DBE-CD93B518E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16" name="TextBox 15">
              <a:extLst>
                <a:ext uri="{FF2B5EF4-FFF2-40B4-BE49-F238E27FC236}">
                  <a16:creationId xmlns:a16="http://schemas.microsoft.com/office/drawing/2014/main" id="{1946C874-FE6F-6625-F55E-4EA00B286505}"/>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5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7194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150352" y="1915960"/>
            <a:ext cx="1859948" cy="1925235"/>
            <a:chOff x="5150352" y="1915960"/>
            <a:chExt cx="185994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150352" y="3471863"/>
              <a:ext cx="1840760" cy="369332"/>
            </a:xfrm>
            <a:prstGeom prst="rect">
              <a:avLst/>
            </a:prstGeom>
            <a:noFill/>
          </p:spPr>
          <p:txBody>
            <a:bodyPr wrap="none" rtlCol="0">
              <a:spAutoFit/>
            </a:bodyPr>
            <a:lstStyle/>
            <a:p>
              <a:pPr algn="ctr"/>
              <a:r>
                <a:rPr lang="en-US" b="1" dirty="0"/>
                <a:t>API Management</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1755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pic>
        <p:nvPicPr>
          <p:cNvPr id="19" name="Picture 18">
            <a:extLst>
              <a:ext uri="{FF2B5EF4-FFF2-40B4-BE49-F238E27FC236}">
                <a16:creationId xmlns:a16="http://schemas.microsoft.com/office/drawing/2014/main" id="{F6F59A43-6D8C-C09E-A5B2-E9294401D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4675112"/>
            <a:ext cx="2289053" cy="923546"/>
          </a:xfrm>
          <a:prstGeom prst="rect">
            <a:avLst/>
          </a:prstGeom>
        </p:spPr>
      </p:pic>
    </p:spTree>
    <p:extLst>
      <p:ext uri="{BB962C8B-B14F-4D97-AF65-F5344CB8AC3E}">
        <p14:creationId xmlns:p14="http://schemas.microsoft.com/office/powerpoint/2010/main" val="428588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354837" y="1915960"/>
            <a:ext cx="1840760" cy="1925235"/>
            <a:chOff x="5354837" y="1915960"/>
            <a:chExt cx="1840760"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17" name="Group 16">
            <a:extLst>
              <a:ext uri="{FF2B5EF4-FFF2-40B4-BE49-F238E27FC236}">
                <a16:creationId xmlns:a16="http://schemas.microsoft.com/office/drawing/2014/main" id="{5B7AF114-E51E-DC55-56B9-7635C2ED5514}"/>
              </a:ext>
            </a:extLst>
          </p:cNvPr>
          <p:cNvGrpSpPr/>
          <p:nvPr/>
        </p:nvGrpSpPr>
        <p:grpSpPr>
          <a:xfrm>
            <a:off x="8396046" y="1915960"/>
            <a:ext cx="1776961" cy="1925235"/>
            <a:chOff x="8396046" y="1915960"/>
            <a:chExt cx="177696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6463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4627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8368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grpSp>
        <p:nvGrpSpPr>
          <p:cNvPr id="7" name="Group 6">
            <a:extLst>
              <a:ext uri="{FF2B5EF4-FFF2-40B4-BE49-F238E27FC236}">
                <a16:creationId xmlns:a16="http://schemas.microsoft.com/office/drawing/2014/main" id="{04398B1F-9F4A-BD24-2B85-A7E3AD130071}"/>
              </a:ext>
            </a:extLst>
          </p:cNvPr>
          <p:cNvGrpSpPr/>
          <p:nvPr/>
        </p:nvGrpSpPr>
        <p:grpSpPr>
          <a:xfrm>
            <a:off x="8106127" y="1915960"/>
            <a:ext cx="2489271" cy="1925235"/>
            <a:chOff x="8106127" y="1915960"/>
            <a:chExt cx="248927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106127" y="3471863"/>
              <a:ext cx="2489271" cy="369332"/>
            </a:xfrm>
            <a:prstGeom prst="rect">
              <a:avLst/>
            </a:prstGeom>
            <a:noFill/>
          </p:spPr>
          <p:txBody>
            <a:bodyPr wrap="none" rtlCol="0">
              <a:spAutoFit/>
            </a:bodyPr>
            <a:lstStyle/>
            <a:p>
              <a:r>
                <a:rPr lang="en-US" b="1" dirty="0"/>
                <a:t>Azure Machine Learning</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0882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3443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17" name="Group 16">
            <a:extLst>
              <a:ext uri="{FF2B5EF4-FFF2-40B4-BE49-F238E27FC236}">
                <a16:creationId xmlns:a16="http://schemas.microsoft.com/office/drawing/2014/main" id="{09BAE47D-E604-9025-3142-39A53286F9D5}"/>
              </a:ext>
            </a:extLst>
          </p:cNvPr>
          <p:cNvGrpSpPr/>
          <p:nvPr/>
        </p:nvGrpSpPr>
        <p:grpSpPr>
          <a:xfrm>
            <a:off x="6541272" y="1915960"/>
            <a:ext cx="1852880" cy="1925235"/>
            <a:chOff x="6541272" y="1915960"/>
            <a:chExt cx="1852880"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2396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099124" y="1915960"/>
            <a:ext cx="1993751" cy="1925235"/>
            <a:chOff x="6470836" y="1915960"/>
            <a:chExt cx="199375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470836" y="3471863"/>
              <a:ext cx="1993751" cy="369332"/>
            </a:xfrm>
            <a:prstGeom prst="rect">
              <a:avLst/>
            </a:prstGeom>
            <a:noFill/>
          </p:spPr>
          <p:txBody>
            <a:bodyPr wrap="none" rtlCol="0">
              <a:spAutoFit/>
            </a:bodyPr>
            <a:lstStyle/>
            <a:p>
              <a:pPr algn="ctr"/>
              <a:r>
                <a:rPr lang="en-US" b="1" dirty="0"/>
                <a:t>Azure Blob Storage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Storage</a:t>
            </a:r>
          </a:p>
        </p:txBody>
      </p:sp>
    </p:spTree>
    <p:extLst>
      <p:ext uri="{BB962C8B-B14F-4D97-AF65-F5344CB8AC3E}">
        <p14:creationId xmlns:p14="http://schemas.microsoft.com/office/powerpoint/2010/main" val="35646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309347" y="1915960"/>
            <a:ext cx="1573316" cy="1925235"/>
            <a:chOff x="6681059" y="1915960"/>
            <a:chExt cx="1573316"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81059" y="3471863"/>
              <a:ext cx="1573316" cy="369332"/>
            </a:xfrm>
            <a:prstGeom prst="rect">
              <a:avLst/>
            </a:prstGeom>
            <a:noFill/>
          </p:spPr>
          <p:txBody>
            <a:bodyPr wrap="none" rtlCol="0">
              <a:spAutoFit/>
            </a:bodyPr>
            <a:lstStyle/>
            <a:p>
              <a:pPr algn="ctr"/>
              <a:r>
                <a:rPr lang="en-US" b="1" dirty="0"/>
                <a:t>Azure Monitor</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Monitoring</a:t>
            </a:r>
          </a:p>
        </p:txBody>
      </p:sp>
    </p:spTree>
    <p:extLst>
      <p:ext uri="{BB962C8B-B14F-4D97-AF65-F5344CB8AC3E}">
        <p14:creationId xmlns:p14="http://schemas.microsoft.com/office/powerpoint/2010/main" val="22218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4900964" y="1915960"/>
            <a:ext cx="2390078" cy="1925235"/>
            <a:chOff x="6272676" y="1915960"/>
            <a:chExt cx="2390078"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272676" y="3471863"/>
              <a:ext cx="2390078" cy="369332"/>
            </a:xfrm>
            <a:prstGeom prst="rect">
              <a:avLst/>
            </a:prstGeom>
            <a:noFill/>
          </p:spPr>
          <p:txBody>
            <a:bodyPr wrap="none" rtlCol="0">
              <a:spAutoFit/>
            </a:bodyPr>
            <a:lstStyle/>
            <a:p>
              <a:pPr algn="ctr"/>
              <a:r>
                <a:rPr lang="en-US" b="1" dirty="0"/>
                <a:t>Azure Stream Analytics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Analytics</a:t>
            </a:r>
          </a:p>
        </p:txBody>
      </p:sp>
    </p:spTree>
    <p:extLst>
      <p:ext uri="{BB962C8B-B14F-4D97-AF65-F5344CB8AC3E}">
        <p14:creationId xmlns:p14="http://schemas.microsoft.com/office/powerpoint/2010/main" val="40285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24303BD-F85F-3F28-4C32-6B2D6A38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2" name="Picture 1">
            <a:extLst>
              <a:ext uri="{FF2B5EF4-FFF2-40B4-BE49-F238E27FC236}">
                <a16:creationId xmlns:a16="http://schemas.microsoft.com/office/drawing/2014/main" id="{98D54844-C889-4F19-C992-247D92937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3" name="Picture 2">
            <a:extLst>
              <a:ext uri="{FF2B5EF4-FFF2-40B4-BE49-F238E27FC236}">
                <a16:creationId xmlns:a16="http://schemas.microsoft.com/office/drawing/2014/main" id="{F4751FF8-A73D-C147-0125-2F2185054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4" name="Rectangle 3">
            <a:extLst>
              <a:ext uri="{FF2B5EF4-FFF2-40B4-BE49-F238E27FC236}">
                <a16:creationId xmlns:a16="http://schemas.microsoft.com/office/drawing/2014/main" id="{6F836309-3043-14DD-6BBE-20A48EB83D09}"/>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5" name="Rectangle 4">
            <a:extLst>
              <a:ext uri="{FF2B5EF4-FFF2-40B4-BE49-F238E27FC236}">
                <a16:creationId xmlns:a16="http://schemas.microsoft.com/office/drawing/2014/main" id="{43772E9A-4655-331C-5D5E-6B0E06D178BB}"/>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sp>
        <p:nvSpPr>
          <p:cNvPr id="6" name="Plus 17">
            <a:extLst>
              <a:ext uri="{FF2B5EF4-FFF2-40B4-BE49-F238E27FC236}">
                <a16:creationId xmlns:a16="http://schemas.microsoft.com/office/drawing/2014/main" id="{AC53F832-3A7E-2904-3399-AEF6BFC2BAD4}"/>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F399249F-1C87-529C-E4AB-4E1CD3C9837B}"/>
              </a:ext>
            </a:extLst>
          </p:cNvPr>
          <p:cNvSpPr txBox="1">
            <a:spLocks/>
          </p:cNvSpPr>
          <p:nvPr/>
        </p:nvSpPr>
        <p:spPr>
          <a:xfrm>
            <a:off x="838200" y="180298"/>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Azure Functions</a:t>
            </a:r>
          </a:p>
        </p:txBody>
      </p:sp>
    </p:spTree>
    <p:extLst>
      <p:ext uri="{BB962C8B-B14F-4D97-AF65-F5344CB8AC3E}">
        <p14:creationId xmlns:p14="http://schemas.microsoft.com/office/powerpoint/2010/main" val="17217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3"/>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2"/>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6"/>
                                        </p:tgtEl>
                                        <p:attrNameLst>
                                          <p:attrName>style.visibility</p:attrName>
                                        </p:attrNameLst>
                                      </p:cBhvr>
                                      <p:to>
                                        <p:strVal val="hidden"/>
                                      </p:to>
                                    </p:set>
                                  </p:childTnLst>
                                </p:cTn>
                              </p:par>
                              <p:par>
                                <p:cTn id="33" presetID="10" presetClass="exit" presetSubtype="0" fill="hold" grpId="2" nodeType="withEffect">
                                  <p:stCondLst>
                                    <p:cond delay="5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50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5" grpId="1"/>
      <p:bldP spid="5" grpId="2"/>
      <p:bldP spid="6" grpId="1" animBg="1"/>
      <p:bldP spid="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4" name="Group 3">
            <a:extLst>
              <a:ext uri="{FF2B5EF4-FFF2-40B4-BE49-F238E27FC236}">
                <a16:creationId xmlns:a16="http://schemas.microsoft.com/office/drawing/2014/main" id="{A52EA5B7-F730-E765-9A2A-9A6AF99F0A61}"/>
              </a:ext>
            </a:extLst>
          </p:cNvPr>
          <p:cNvGrpSpPr/>
          <p:nvPr/>
        </p:nvGrpSpPr>
        <p:grpSpPr>
          <a:xfrm>
            <a:off x="2987505" y="1738826"/>
            <a:ext cx="2676695" cy="1792134"/>
            <a:chOff x="2987505" y="1738826"/>
            <a:chExt cx="2676695" cy="1792134"/>
          </a:xfrm>
        </p:grpSpPr>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3F4FAE2-8B89-D129-F481-C9325793B247}"/>
              </a:ext>
            </a:extLst>
          </p:cNvPr>
          <p:cNvGrpSpPr/>
          <p:nvPr/>
        </p:nvGrpSpPr>
        <p:grpSpPr>
          <a:xfrm>
            <a:off x="3064737" y="2890454"/>
            <a:ext cx="2624863" cy="1782336"/>
            <a:chOff x="3064737" y="2890454"/>
            <a:chExt cx="2624863" cy="1782336"/>
          </a:xfrm>
        </p:grpSpPr>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2300-86AE-62EA-66E7-1FDC56BF011C}"/>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5F9B9824-6F46-815C-83A7-E6F18DEA03F5}"/>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7DBF6CEF-F47A-E307-D0ED-374E1AF95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2BB3C58D-5D81-E2F7-5941-B920DD0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C53D20DA-E31F-DB37-1A8D-52413C772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93A499F4-92A6-6111-D32D-CBB2C87BB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E7DBF9B2-3843-F195-6FB3-ABCC3B7A75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8BC9481F-3C47-CB44-A69D-378997858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2154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273-90A7-B896-7047-52AEDA8BC45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E1F82930-2FFA-85DC-4010-E610D9A3B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70345E67-51AA-C92E-50C0-C9316F12FB48}"/>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7424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3DF4-F636-D860-C9B8-19701741BF79}"/>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7D5676EF-31C6-4AF3-D576-8EDD437E226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16340783-E3FE-949E-37A8-1F4C1C917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379BA65B-B0CB-917B-6E26-663EF14F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5B4E7867-30D3-FD01-27AF-E7C651F6A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42C67997-5AC2-4B23-8AFF-5CAB30C8FFB4}"/>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655E495A-E1B9-A3E0-1C63-7ADF7060D4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73124D99-48EA-B2E1-4B93-BB28CC87E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D8756FC4-95DA-94DC-CE30-61C9E0B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20D794A9-C5D7-9E5A-2D3C-4BFC8407F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54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429-BA58-72DB-32BD-1EBDF5A2CB00}"/>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C88B2B3A-D48E-CF27-5A0F-E92D4FA2C442}"/>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2CDC5C1F-A1DD-D405-E35F-5B96C679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83782F4D-33E9-CFF9-D9BB-EE354512C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BB35322B-6056-B601-82EC-026214B3F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15" name="Group 14">
            <a:extLst>
              <a:ext uri="{FF2B5EF4-FFF2-40B4-BE49-F238E27FC236}">
                <a16:creationId xmlns:a16="http://schemas.microsoft.com/office/drawing/2014/main" id="{58420C53-63E9-305A-F6E3-B19B303D7FB3}"/>
              </a:ext>
            </a:extLst>
          </p:cNvPr>
          <p:cNvGrpSpPr/>
          <p:nvPr/>
        </p:nvGrpSpPr>
        <p:grpSpPr>
          <a:xfrm>
            <a:off x="2134778" y="3967765"/>
            <a:ext cx="2377782" cy="1684243"/>
            <a:chOff x="621420" y="3727133"/>
            <a:chExt cx="2377782" cy="1684243"/>
          </a:xfrm>
        </p:grpSpPr>
        <p:pic>
          <p:nvPicPr>
            <p:cNvPr id="7" name="Picture 6">
              <a:extLst>
                <a:ext uri="{FF2B5EF4-FFF2-40B4-BE49-F238E27FC236}">
                  <a16:creationId xmlns:a16="http://schemas.microsoft.com/office/drawing/2014/main" id="{815A439A-4025-F892-17F1-9FCA2F97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10" name="Picture 9">
              <a:extLst>
                <a:ext uri="{FF2B5EF4-FFF2-40B4-BE49-F238E27FC236}">
                  <a16:creationId xmlns:a16="http://schemas.microsoft.com/office/drawing/2014/main" id="{DBE2F1E2-DACD-D3D7-FECF-45790F670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2" name="Picture 11">
              <a:extLst>
                <a:ext uri="{FF2B5EF4-FFF2-40B4-BE49-F238E27FC236}">
                  <a16:creationId xmlns:a16="http://schemas.microsoft.com/office/drawing/2014/main" id="{6C51982B-FACE-8C68-3AEB-7977C6CFA4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21" name="Group 20">
            <a:extLst>
              <a:ext uri="{FF2B5EF4-FFF2-40B4-BE49-F238E27FC236}">
                <a16:creationId xmlns:a16="http://schemas.microsoft.com/office/drawing/2014/main" id="{B0FBDC31-E8BC-4DE5-910F-13ADD2F9F6FE}"/>
              </a:ext>
            </a:extLst>
          </p:cNvPr>
          <p:cNvGrpSpPr/>
          <p:nvPr/>
        </p:nvGrpSpPr>
        <p:grpSpPr>
          <a:xfrm>
            <a:off x="5851737" y="4650978"/>
            <a:ext cx="5409124" cy="932782"/>
            <a:chOff x="6161455" y="4043022"/>
            <a:chExt cx="5409124" cy="932782"/>
          </a:xfrm>
        </p:grpSpPr>
        <p:pic>
          <p:nvPicPr>
            <p:cNvPr id="17" name="Picture 16">
              <a:extLst>
                <a:ext uri="{FF2B5EF4-FFF2-40B4-BE49-F238E27FC236}">
                  <a16:creationId xmlns:a16="http://schemas.microsoft.com/office/drawing/2014/main" id="{A143DB65-AA2B-8EF6-3564-CBAB4FA4D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8" name="Picture 17">
              <a:extLst>
                <a:ext uri="{FF2B5EF4-FFF2-40B4-BE49-F238E27FC236}">
                  <a16:creationId xmlns:a16="http://schemas.microsoft.com/office/drawing/2014/main" id="{A7F90E46-80FD-1463-D75F-AF525A3FF6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9" name="Picture 18">
              <a:extLst>
                <a:ext uri="{FF2B5EF4-FFF2-40B4-BE49-F238E27FC236}">
                  <a16:creationId xmlns:a16="http://schemas.microsoft.com/office/drawing/2014/main" id="{EBE53F2C-415E-D8D9-6344-D98FCDB77B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20" name="Picture 19">
              <a:extLst>
                <a:ext uri="{FF2B5EF4-FFF2-40B4-BE49-F238E27FC236}">
                  <a16:creationId xmlns:a16="http://schemas.microsoft.com/office/drawing/2014/main" id="{430484C3-7C1A-95BF-C4D0-EF76CE44CE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18517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5294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95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1494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053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5656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64" name="Group 63">
            <a:extLst>
              <a:ext uri="{FF2B5EF4-FFF2-40B4-BE49-F238E27FC236}">
                <a16:creationId xmlns:a16="http://schemas.microsoft.com/office/drawing/2014/main" id="{713D7276-C1DA-9690-24C8-33B112607AD7}"/>
              </a:ext>
            </a:extLst>
          </p:cNvPr>
          <p:cNvGrpSpPr/>
          <p:nvPr/>
        </p:nvGrpSpPr>
        <p:grpSpPr>
          <a:xfrm>
            <a:off x="10090185" y="1383208"/>
            <a:ext cx="1759196" cy="3629467"/>
            <a:chOff x="10090185" y="1383208"/>
            <a:chExt cx="1759196" cy="3629467"/>
          </a:xfrm>
        </p:grpSpPr>
        <p:cxnSp>
          <p:nvCxnSpPr>
            <p:cNvPr id="40" name="Straight Connector 39">
              <a:extLst>
                <a:ext uri="{FF2B5EF4-FFF2-40B4-BE49-F238E27FC236}">
                  <a16:creationId xmlns:a16="http://schemas.microsoft.com/office/drawing/2014/main" id="{1789A884-3B9D-3F78-BC2E-4BD55EB1A47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5B87FFA-E197-B962-9806-F518FCD3666E}"/>
                </a:ext>
              </a:extLst>
            </p:cNvPr>
            <p:cNvGrpSpPr/>
            <p:nvPr/>
          </p:nvGrpSpPr>
          <p:grpSpPr>
            <a:xfrm>
              <a:off x="10260982" y="1782859"/>
              <a:ext cx="1588399" cy="2507248"/>
              <a:chOff x="10260982" y="1782859"/>
              <a:chExt cx="1588399" cy="2507248"/>
            </a:xfrm>
          </p:grpSpPr>
          <p:pic>
            <p:nvPicPr>
              <p:cNvPr id="21" name="Graphic 20">
                <a:extLst>
                  <a:ext uri="{FF2B5EF4-FFF2-40B4-BE49-F238E27FC236}">
                    <a16:creationId xmlns:a16="http://schemas.microsoft.com/office/drawing/2014/main" id="{FBDD8D76-440B-EA40-F4E3-4B2F8960F2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28" name="TextBox 27">
                <a:extLst>
                  <a:ext uri="{FF2B5EF4-FFF2-40B4-BE49-F238E27FC236}">
                    <a16:creationId xmlns:a16="http://schemas.microsoft.com/office/drawing/2014/main" id="{3DC36CB3-B335-94FA-114E-E62AB53ED677}"/>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IoT Edge</a:t>
                </a:r>
              </a:p>
            </p:txBody>
          </p:sp>
          <p:sp>
            <p:nvSpPr>
              <p:cNvPr id="48" name="TextBox 47">
                <a:extLst>
                  <a:ext uri="{FF2B5EF4-FFF2-40B4-BE49-F238E27FC236}">
                    <a16:creationId xmlns:a16="http://schemas.microsoft.com/office/drawing/2014/main" id="{8CF9E066-91F9-F890-2665-3BA26E936D7F}"/>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077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2" fill="hold" nodeType="withEffect">
                                  <p:stCondLst>
                                    <p:cond delay="25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35BC-C5D1-0ABB-F891-BD938C059815}"/>
              </a:ext>
            </a:extLst>
          </p:cNvPr>
          <p:cNvSpPr>
            <a:spLocks noGrp="1"/>
          </p:cNvSpPr>
          <p:nvPr>
            <p:ph type="title"/>
          </p:nvPr>
        </p:nvSpPr>
        <p:spPr/>
        <p:txBody>
          <a:bodyPr/>
          <a:lstStyle/>
          <a:p>
            <a:r>
              <a:rPr lang="en-US" dirty="0"/>
              <a:t>Open-Source</a:t>
            </a:r>
          </a:p>
        </p:txBody>
      </p:sp>
      <p:pic>
        <p:nvPicPr>
          <p:cNvPr id="3" name="Picture 2">
            <a:extLst>
              <a:ext uri="{FF2B5EF4-FFF2-40B4-BE49-F238E27FC236}">
                <a16:creationId xmlns:a16="http://schemas.microsoft.com/office/drawing/2014/main" id="{A9AFAF44-CC53-2F5F-55F4-9C42AC636D18}"/>
              </a:ext>
            </a:extLst>
          </p:cNvPr>
          <p:cNvPicPr>
            <a:picLocks noChangeAspect="1"/>
          </p:cNvPicPr>
          <p:nvPr/>
        </p:nvPicPr>
        <p:blipFill>
          <a:blip r:embed="rId3"/>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459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35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HTTP</a:t>
            </a:r>
          </a:p>
        </p:txBody>
      </p:sp>
      <p:graphicFrame>
        <p:nvGraphicFramePr>
          <p:cNvPr id="4" name="Table 11">
            <a:extLst>
              <a:ext uri="{FF2B5EF4-FFF2-40B4-BE49-F238E27FC236}">
                <a16:creationId xmlns:a16="http://schemas.microsoft.com/office/drawing/2014/main" id="{6F4343BD-66D5-C395-0DA1-0ACFB496D07E}"/>
              </a:ext>
            </a:extLst>
          </p:cNvPr>
          <p:cNvGraphicFramePr>
            <a:graphicFrameLocks noGrp="1"/>
          </p:cNvGraphicFramePr>
          <p:nvPr>
            <p:extLst>
              <p:ext uri="{D42A27DB-BD31-4B8C-83A1-F6EECF244321}">
                <p14:modId xmlns:p14="http://schemas.microsoft.com/office/powerpoint/2010/main" val="178136740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pic>
        <p:nvPicPr>
          <p:cNvPr id="17" name="Picture 16">
            <a:extLst>
              <a:ext uri="{FF2B5EF4-FFF2-40B4-BE49-F238E27FC236}">
                <a16:creationId xmlns:a16="http://schemas.microsoft.com/office/drawing/2014/main" id="{54DA0809-E3F0-5BDE-62B4-DAFC4E56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9AD10178-FA50-1A76-15F2-B40B386E1D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2" name="Picture 21">
            <a:extLst>
              <a:ext uri="{FF2B5EF4-FFF2-40B4-BE49-F238E27FC236}">
                <a16:creationId xmlns:a16="http://schemas.microsoft.com/office/drawing/2014/main" id="{0B8A8515-A0DF-E3A5-8960-24BDA922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3" name="Picture 22">
            <a:extLst>
              <a:ext uri="{FF2B5EF4-FFF2-40B4-BE49-F238E27FC236}">
                <a16:creationId xmlns:a16="http://schemas.microsoft.com/office/drawing/2014/main" id="{3AAF0169-7818-CA22-4442-505E7FC6E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FC61F483-3C6B-6F06-8980-C7CC99ED6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D86EEFA2-5A73-1FE9-7A0A-E28E69DA5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6" name="Picture 25">
            <a:extLst>
              <a:ext uri="{FF2B5EF4-FFF2-40B4-BE49-F238E27FC236}">
                <a16:creationId xmlns:a16="http://schemas.microsoft.com/office/drawing/2014/main" id="{3E010ADF-691E-397A-114D-70B20261A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7" name="Picture 26">
            <a:extLst>
              <a:ext uri="{FF2B5EF4-FFF2-40B4-BE49-F238E27FC236}">
                <a16:creationId xmlns:a16="http://schemas.microsoft.com/office/drawing/2014/main" id="{734CF14F-6E05-B1A9-00D0-302529D9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8" name="Picture 27">
            <a:extLst>
              <a:ext uri="{FF2B5EF4-FFF2-40B4-BE49-F238E27FC236}">
                <a16:creationId xmlns:a16="http://schemas.microsoft.com/office/drawing/2014/main" id="{F9B4D6B0-F988-6970-4AD7-5D909BBEE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9" name="Picture 28">
            <a:extLst>
              <a:ext uri="{FF2B5EF4-FFF2-40B4-BE49-F238E27FC236}">
                <a16:creationId xmlns:a16="http://schemas.microsoft.com/office/drawing/2014/main" id="{15744D82-551A-1921-C7F5-1F09AE72D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0" name="Picture 29">
            <a:extLst>
              <a:ext uri="{FF2B5EF4-FFF2-40B4-BE49-F238E27FC236}">
                <a16:creationId xmlns:a16="http://schemas.microsoft.com/office/drawing/2014/main" id="{95A9A787-CF6B-5A18-1A0D-A7FB8E75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1" name="Picture 30">
            <a:extLst>
              <a:ext uri="{FF2B5EF4-FFF2-40B4-BE49-F238E27FC236}">
                <a16:creationId xmlns:a16="http://schemas.microsoft.com/office/drawing/2014/main" id="{F984A4A2-AFE1-4E05-4BC9-5C6DB488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45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Blob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26" name="Table 11">
            <a:extLst>
              <a:ext uri="{FF2B5EF4-FFF2-40B4-BE49-F238E27FC236}">
                <a16:creationId xmlns:a16="http://schemas.microsoft.com/office/drawing/2014/main" id="{D22DB724-5584-2B66-87BC-60B06E9C6C56}"/>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8" name="Picture 27">
            <a:extLst>
              <a:ext uri="{FF2B5EF4-FFF2-40B4-BE49-F238E27FC236}">
                <a16:creationId xmlns:a16="http://schemas.microsoft.com/office/drawing/2014/main" id="{A36E01E7-FBC9-A3A0-8BFE-92C54610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30" name="Picture 29">
            <a:extLst>
              <a:ext uri="{FF2B5EF4-FFF2-40B4-BE49-F238E27FC236}">
                <a16:creationId xmlns:a16="http://schemas.microsoft.com/office/drawing/2014/main" id="{8CF155F7-15AC-14A6-05FA-5FA85C522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32" name="Picture 31">
            <a:extLst>
              <a:ext uri="{FF2B5EF4-FFF2-40B4-BE49-F238E27FC236}">
                <a16:creationId xmlns:a16="http://schemas.microsoft.com/office/drawing/2014/main" id="{75BED512-C06A-8AE4-2C2B-84C134C7C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34" name="Picture 33">
            <a:extLst>
              <a:ext uri="{FF2B5EF4-FFF2-40B4-BE49-F238E27FC236}">
                <a16:creationId xmlns:a16="http://schemas.microsoft.com/office/drawing/2014/main" id="{11793D63-2221-7D42-FBAD-52A397386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36" name="Picture 35">
            <a:extLst>
              <a:ext uri="{FF2B5EF4-FFF2-40B4-BE49-F238E27FC236}">
                <a16:creationId xmlns:a16="http://schemas.microsoft.com/office/drawing/2014/main" id="{C62289C1-1B8A-FEE9-8237-6AA17F2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8" name="Picture 37">
            <a:extLst>
              <a:ext uri="{FF2B5EF4-FFF2-40B4-BE49-F238E27FC236}">
                <a16:creationId xmlns:a16="http://schemas.microsoft.com/office/drawing/2014/main" id="{F0F3FDCE-3E79-C38F-D418-E8C4F9F8A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40" name="Picture 39">
            <a:extLst>
              <a:ext uri="{FF2B5EF4-FFF2-40B4-BE49-F238E27FC236}">
                <a16:creationId xmlns:a16="http://schemas.microsoft.com/office/drawing/2014/main" id="{CAA48BB6-9B56-C082-D9EC-D98C9C23A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42" name="Picture 41">
            <a:extLst>
              <a:ext uri="{FF2B5EF4-FFF2-40B4-BE49-F238E27FC236}">
                <a16:creationId xmlns:a16="http://schemas.microsoft.com/office/drawing/2014/main" id="{308921F5-4B20-EEBC-6954-5B871F9F9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44" name="Picture 43">
            <a:extLst>
              <a:ext uri="{FF2B5EF4-FFF2-40B4-BE49-F238E27FC236}">
                <a16:creationId xmlns:a16="http://schemas.microsoft.com/office/drawing/2014/main" id="{88580FB1-3383-04BD-9A08-B441FA1B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46" name="Picture 45">
            <a:extLst>
              <a:ext uri="{FF2B5EF4-FFF2-40B4-BE49-F238E27FC236}">
                <a16:creationId xmlns:a16="http://schemas.microsoft.com/office/drawing/2014/main" id="{1B2B87A1-FB98-522B-36D6-D841796CB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8" name="Picture 47">
            <a:extLst>
              <a:ext uri="{FF2B5EF4-FFF2-40B4-BE49-F238E27FC236}">
                <a16:creationId xmlns:a16="http://schemas.microsoft.com/office/drawing/2014/main" id="{CB049A3A-7AB4-D9BE-79AF-F86EECA9B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50" name="Picture 49">
            <a:extLst>
              <a:ext uri="{FF2B5EF4-FFF2-40B4-BE49-F238E27FC236}">
                <a16:creationId xmlns:a16="http://schemas.microsoft.com/office/drawing/2014/main" id="{956D4065-62CA-2C42-2F62-735D181C3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61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Cosmos DB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pSp>
        <p:nvGrpSpPr>
          <p:cNvPr id="7" name="Group 6">
            <a:extLst>
              <a:ext uri="{FF2B5EF4-FFF2-40B4-BE49-F238E27FC236}">
                <a16:creationId xmlns:a16="http://schemas.microsoft.com/office/drawing/2014/main" id="{CCE4D45E-360B-C5B5-0C65-CE1C0DC6B9FA}"/>
              </a:ext>
            </a:extLst>
          </p:cNvPr>
          <p:cNvGrpSpPr/>
          <p:nvPr/>
        </p:nvGrpSpPr>
        <p:grpSpPr>
          <a:xfrm>
            <a:off x="5348889" y="1199147"/>
            <a:ext cx="1949367" cy="1494222"/>
            <a:chOff x="5348889" y="1199147"/>
            <a:chExt cx="1949367" cy="1494222"/>
          </a:xfrm>
        </p:grpSpPr>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5" name="Picture 4">
              <a:extLst>
                <a:ext uri="{FF2B5EF4-FFF2-40B4-BE49-F238E27FC236}">
                  <a16:creationId xmlns:a16="http://schemas.microsoft.com/office/drawing/2014/main" id="{9346BB09-37FB-F95A-AB5A-E363894AD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3" name="Table 11">
            <a:extLst>
              <a:ext uri="{FF2B5EF4-FFF2-40B4-BE49-F238E27FC236}">
                <a16:creationId xmlns:a16="http://schemas.microsoft.com/office/drawing/2014/main" id="{109E7630-55E0-6918-2BA7-EC7CCB1FF727}"/>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6" name="Picture 15">
            <a:extLst>
              <a:ext uri="{FF2B5EF4-FFF2-40B4-BE49-F238E27FC236}">
                <a16:creationId xmlns:a16="http://schemas.microsoft.com/office/drawing/2014/main" id="{7CB070B3-1D65-40E6-C548-86DEB819B8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D83B1CF5-0950-8B61-5C2B-490473C300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3" name="Picture 22">
            <a:extLst>
              <a:ext uri="{FF2B5EF4-FFF2-40B4-BE49-F238E27FC236}">
                <a16:creationId xmlns:a16="http://schemas.microsoft.com/office/drawing/2014/main" id="{B941C0FA-486F-FDAB-74D5-61C3E809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5" name="Picture 24">
            <a:extLst>
              <a:ext uri="{FF2B5EF4-FFF2-40B4-BE49-F238E27FC236}">
                <a16:creationId xmlns:a16="http://schemas.microsoft.com/office/drawing/2014/main" id="{BB33B06B-D822-7357-61D4-6A41D4CF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7" name="Picture 26">
            <a:extLst>
              <a:ext uri="{FF2B5EF4-FFF2-40B4-BE49-F238E27FC236}">
                <a16:creationId xmlns:a16="http://schemas.microsoft.com/office/drawing/2014/main" id="{ED253358-688A-7A63-5648-3145657A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9" name="Picture 28">
            <a:extLst>
              <a:ext uri="{FF2B5EF4-FFF2-40B4-BE49-F238E27FC236}">
                <a16:creationId xmlns:a16="http://schemas.microsoft.com/office/drawing/2014/main" id="{172B99F0-1AE0-4113-4334-A7A5005E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1" name="Picture 30">
            <a:extLst>
              <a:ext uri="{FF2B5EF4-FFF2-40B4-BE49-F238E27FC236}">
                <a16:creationId xmlns:a16="http://schemas.microsoft.com/office/drawing/2014/main" id="{8856DB70-2EE4-B9FF-9F20-9125494B88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3" name="Picture 32">
            <a:extLst>
              <a:ext uri="{FF2B5EF4-FFF2-40B4-BE49-F238E27FC236}">
                <a16:creationId xmlns:a16="http://schemas.microsoft.com/office/drawing/2014/main" id="{2A3D8E71-2FC2-E853-1BDC-A41B0D8E02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5" name="Picture 34">
            <a:extLst>
              <a:ext uri="{FF2B5EF4-FFF2-40B4-BE49-F238E27FC236}">
                <a16:creationId xmlns:a16="http://schemas.microsoft.com/office/drawing/2014/main" id="{6D7E32B2-C22E-10B4-9FC4-044F75753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7" name="Picture 36">
            <a:extLst>
              <a:ext uri="{FF2B5EF4-FFF2-40B4-BE49-F238E27FC236}">
                <a16:creationId xmlns:a16="http://schemas.microsoft.com/office/drawing/2014/main" id="{CF2AA4B0-BF17-7D16-0BB7-BE1CE8F3A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9" name="Picture 38">
            <a:extLst>
              <a:ext uri="{FF2B5EF4-FFF2-40B4-BE49-F238E27FC236}">
                <a16:creationId xmlns:a16="http://schemas.microsoft.com/office/drawing/2014/main" id="{9FD1529C-9997-F143-6E1A-394B96C3B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1" name="Picture 40">
            <a:extLst>
              <a:ext uri="{FF2B5EF4-FFF2-40B4-BE49-F238E27FC236}">
                <a16:creationId xmlns:a16="http://schemas.microsoft.com/office/drawing/2014/main" id="{8B026A1A-AD75-D66E-E857-BC4B66B5C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42" name="TextBox 41">
            <a:extLst>
              <a:ext uri="{FF2B5EF4-FFF2-40B4-BE49-F238E27FC236}">
                <a16:creationId xmlns:a16="http://schemas.microsoft.com/office/drawing/2014/main" id="{5E7F18AF-C70D-6C68-450E-32558AC48356}"/>
              </a:ext>
            </a:extLst>
          </p:cNvPr>
          <p:cNvSpPr txBox="1"/>
          <p:nvPr/>
        </p:nvSpPr>
        <p:spPr>
          <a:xfrm>
            <a:off x="7534275" y="161925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42873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Azure SQL (Preview)</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6" name="Table 11">
            <a:extLst>
              <a:ext uri="{FF2B5EF4-FFF2-40B4-BE49-F238E27FC236}">
                <a16:creationId xmlns:a16="http://schemas.microsoft.com/office/drawing/2014/main" id="{A8028C02-3905-C902-52C9-B25E98BB56D8}"/>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1" name="Picture 20">
            <a:extLst>
              <a:ext uri="{FF2B5EF4-FFF2-40B4-BE49-F238E27FC236}">
                <a16:creationId xmlns:a16="http://schemas.microsoft.com/office/drawing/2014/main" id="{0C549CEF-6E99-799C-EC12-CC42D03DC0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23" name="Picture 22">
            <a:extLst>
              <a:ext uri="{FF2B5EF4-FFF2-40B4-BE49-F238E27FC236}">
                <a16:creationId xmlns:a16="http://schemas.microsoft.com/office/drawing/2014/main" id="{014BD8B6-6882-C7DD-5E40-37E4BF9EE8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5" name="Picture 24">
            <a:extLst>
              <a:ext uri="{FF2B5EF4-FFF2-40B4-BE49-F238E27FC236}">
                <a16:creationId xmlns:a16="http://schemas.microsoft.com/office/drawing/2014/main" id="{2752F216-2FE4-6E34-82F7-B0CFEBD0F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7" name="Picture 26">
            <a:extLst>
              <a:ext uri="{FF2B5EF4-FFF2-40B4-BE49-F238E27FC236}">
                <a16:creationId xmlns:a16="http://schemas.microsoft.com/office/drawing/2014/main" id="{CB012D26-E9A2-32CE-DD9E-2AF186DC6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9" name="Picture 28">
            <a:extLst>
              <a:ext uri="{FF2B5EF4-FFF2-40B4-BE49-F238E27FC236}">
                <a16:creationId xmlns:a16="http://schemas.microsoft.com/office/drawing/2014/main" id="{7CE5126F-5596-D229-B2B5-3C253DA9A0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1" name="Picture 30">
            <a:extLst>
              <a:ext uri="{FF2B5EF4-FFF2-40B4-BE49-F238E27FC236}">
                <a16:creationId xmlns:a16="http://schemas.microsoft.com/office/drawing/2014/main" id="{7D85B227-50D4-7BC0-265F-2D041D083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3" name="Picture 32">
            <a:extLst>
              <a:ext uri="{FF2B5EF4-FFF2-40B4-BE49-F238E27FC236}">
                <a16:creationId xmlns:a16="http://schemas.microsoft.com/office/drawing/2014/main" id="{6D26E8BD-6318-5C4B-1187-173C01A7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5" name="Picture 34">
            <a:extLst>
              <a:ext uri="{FF2B5EF4-FFF2-40B4-BE49-F238E27FC236}">
                <a16:creationId xmlns:a16="http://schemas.microsoft.com/office/drawing/2014/main" id="{CFAAD760-649E-3654-4886-0BBECE4CE6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7" name="Picture 36">
            <a:extLst>
              <a:ext uri="{FF2B5EF4-FFF2-40B4-BE49-F238E27FC236}">
                <a16:creationId xmlns:a16="http://schemas.microsoft.com/office/drawing/2014/main" id="{C1CA101B-4F49-1DA4-A4FD-BC09C96E40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9" name="Picture 38">
            <a:extLst>
              <a:ext uri="{FF2B5EF4-FFF2-40B4-BE49-F238E27FC236}">
                <a16:creationId xmlns:a16="http://schemas.microsoft.com/office/drawing/2014/main" id="{6F4D74A8-2338-711B-3CAA-9500EBDA4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1" name="Picture 40">
            <a:extLst>
              <a:ext uri="{FF2B5EF4-FFF2-40B4-BE49-F238E27FC236}">
                <a16:creationId xmlns:a16="http://schemas.microsoft.com/office/drawing/2014/main" id="{BE13282F-8E3E-56A3-C135-FD768C4EA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3" name="Picture 42">
            <a:extLst>
              <a:ext uri="{FF2B5EF4-FFF2-40B4-BE49-F238E27FC236}">
                <a16:creationId xmlns:a16="http://schemas.microsoft.com/office/drawing/2014/main" id="{62C618DF-9A62-6EC0-5EA2-96984C6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0786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Dapr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396612"/>
            <a:ext cx="1494222"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710577"/>
            <a:ext cx="1494222"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39" name="TextBox 38">
            <a:extLst>
              <a:ext uri="{FF2B5EF4-FFF2-40B4-BE49-F238E27FC236}">
                <a16:creationId xmlns:a16="http://schemas.microsoft.com/office/drawing/2014/main" id="{0ADB46BD-0A7B-F39A-9087-A9B5F845B9E0}"/>
              </a:ext>
            </a:extLst>
          </p:cNvPr>
          <p:cNvSpPr txBox="1"/>
          <p:nvPr/>
        </p:nvSpPr>
        <p:spPr>
          <a:xfrm>
            <a:off x="7534275" y="809625"/>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37907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3064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551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IoT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8384D09A-5C80-4347-C75C-5ABB4FB1148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7A77450-3F24-159A-93DF-FD46E34B3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AAE65852-CE3D-7B69-9896-70EAD49EF4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18F5930D-4780-4BB9-0D88-0D268BEE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3830E4BE-75B7-2EDF-7313-EE8E1F7A0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991AE275-B1B2-5967-E909-E84C73C0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5AAB9ADC-C205-92D4-53EC-C7DBB5C98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A1453ED1-F5BB-4BD8-D35B-EE1037A9D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1250B851-94C6-E10B-7FEF-46BCDA49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1FEF4A47-24E6-C946-FD44-FE6B1C8FB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A9B765ED-96AA-B90A-234F-8DBE7D05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E183EC6D-1376-CBDB-1347-CA8E8C514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77418C11-FF12-51BB-58B9-C6574ABB3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6085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49" name="Group 48">
            <a:extLst>
              <a:ext uri="{FF2B5EF4-FFF2-40B4-BE49-F238E27FC236}">
                <a16:creationId xmlns:a16="http://schemas.microsoft.com/office/drawing/2014/main" id="{15E0D324-E9F5-FBCB-B5A1-1C6ACB8CB5A8}"/>
              </a:ext>
            </a:extLst>
          </p:cNvPr>
          <p:cNvGrpSpPr/>
          <p:nvPr/>
        </p:nvGrpSpPr>
        <p:grpSpPr>
          <a:xfrm>
            <a:off x="5104670" y="4867531"/>
            <a:ext cx="1982659" cy="966502"/>
            <a:chOff x="5104670" y="4867531"/>
            <a:chExt cx="1982659" cy="966502"/>
          </a:xfrm>
        </p:grpSpPr>
        <p:pic>
          <p:nvPicPr>
            <p:cNvPr id="21" name="Graphic 20">
              <a:extLst>
                <a:ext uri="{FF2B5EF4-FFF2-40B4-BE49-F238E27FC236}">
                  <a16:creationId xmlns:a16="http://schemas.microsoft.com/office/drawing/2014/main" id="{7F8B49F4-8154-A0E1-39AE-66D05176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22" name="TextBox 21">
              <a:extLst>
                <a:ext uri="{FF2B5EF4-FFF2-40B4-BE49-F238E27FC236}">
                  <a16:creationId xmlns:a16="http://schemas.microsoft.com/office/drawing/2014/main" id="{4D86D507-97B9-3345-88A8-3B030CDE80ED}"/>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42" name="Picture 41">
              <a:extLst>
                <a:ext uri="{FF2B5EF4-FFF2-40B4-BE49-F238E27FC236}">
                  <a16:creationId xmlns:a16="http://schemas.microsoft.com/office/drawing/2014/main" id="{D8A71102-2E7E-EEC5-0EEF-4CF758569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7FDAF77-535D-B176-D1F1-AC9EB9EA0049}"/>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BA89DB-2640-834B-D90B-D3A958977C4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7340D71-03B9-8B7B-FF03-F0E270328113}"/>
              </a:ext>
            </a:extLst>
          </p:cNvPr>
          <p:cNvCxnSpPr>
            <a:cxnSpLocks/>
            <a:endCxn id="66"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3B2E91-6F4E-DA2C-6926-26DDA86D9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616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Kafka</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22124C2D-C8F7-9CAC-89FC-72B137460BC1}"/>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DEF7D76-DCC5-F80B-E7CB-F99F8CC3A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190A0C4C-25DD-5BE9-7FAA-B939FBC0B8F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DDCD625F-31CE-537F-FDDD-2C065FE5E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78EE4583-BE18-1BCE-2E28-B6C48AA2AE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87DA893-8B8C-C6AE-DAC9-1F1770951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F3624F24-2171-8407-736E-50E6B03D5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6AD20B4-DE6C-B8F6-4B7C-E1F9C7CED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7A8DA022-E597-C062-B06F-9B94454E5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93F18C70-4742-4BF1-6AE8-F8943150E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1590548E-F080-9739-BF2A-D34D63ED5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D4925DAF-468B-29A3-7DCC-50153F6CE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763E40CA-DBE0-9B9F-B3FA-955870C5E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050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Queue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6183663-3009-A0D6-CCB5-CC7F2B4586A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94019D8-C7DA-9001-2323-FBC1424DB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6C8438D-8469-2AA0-B3F4-0A92299E84E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B77A0362-6B56-EF0B-7925-30D21280AF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0E4FA6B6-8818-79C5-1063-F76979309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0BBC6F99-98FF-9CDC-386E-86D4351F77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8CCC604E-6F3A-724E-DF11-27071AE51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BC33DED-FEAF-6EDE-C84C-13A77F0BD7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5B809482-D5D6-3866-93B5-F0277A856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7E3BDAE7-A16C-C28C-EB4B-25B752B06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B1CBAB03-41BD-165E-B2C9-FB658FC8C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AD04B397-7CC5-3A2D-EB3F-B836DE93D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F550B59-A6DD-872D-92D6-9A76DED02B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5265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RabbitMQ</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1F0FD3CE-801D-29D1-7BCD-A40C7DFD3BBF}"/>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BC390679-2374-202F-4462-1A130F778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1C001957-A7B5-5F9C-D77F-55EFC45C649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F8017146-E37D-4592-1391-3A5330EB4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5F267CFC-1E41-58F3-C35C-C4964A432BB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72050468-BFD6-B467-D5F8-9E934F26E6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0FE9D561-3AE8-68A3-6103-0689B1B3F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0BF9F3DF-1BD1-020B-9847-9303B2490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738E1EAD-B763-3B8E-A5A1-2605135011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6EBDAC10-B97A-AA48-5BFF-390CC4B17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45D2AD8B-6E5B-A646-D92F-25216BECF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C3ACE534-E3C7-3899-DB45-8F6406DEC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4A5D74DE-3D2A-5679-892E-707C93450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4453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7024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Service Bus</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2DAAE3F-B96E-7561-E6EE-C63B4F98C754}"/>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843E969-D567-B93E-C613-F86B5D55E8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01F5DC2D-2C01-7E5C-BCB3-7FE4DAF4AF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63DB1DE2-22E3-5701-B7E9-066901B5B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CEC355D5-FAAA-20EA-ECA6-42C9D431E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B44800A5-A441-D436-D4A1-63B78969D8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6FC40D4D-2899-234D-37B3-B76F5A49E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22A77A1-762B-9047-9704-4A29BC20C9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63302F75-C96C-F564-F29F-F513151529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565D4D40-4E24-2A19-90DA-E64FCFB41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E67BC48E-321B-D3BF-CC5C-1AC87290B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55B8AC16-7936-7373-54C6-9955292F8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1902472-C469-F4D5-2A1C-7A694FC27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883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407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98041" y="3558656"/>
            <a:ext cx="1403134"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4" name="Straight Arrow Connector 3">
            <a:extLst>
              <a:ext uri="{FF2B5EF4-FFF2-40B4-BE49-F238E27FC236}">
                <a16:creationId xmlns:a16="http://schemas.microsoft.com/office/drawing/2014/main" id="{05B43AC0-FB7E-739A-0252-E1DE5184696C}"/>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37284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838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Twilio</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643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B7B-1B33-FB32-A122-5B163EB85DC8}"/>
              </a:ext>
            </a:extLst>
          </p:cNvPr>
          <p:cNvSpPr>
            <a:spLocks noGrp="1"/>
          </p:cNvSpPr>
          <p:nvPr>
            <p:ph type="title"/>
          </p:nvPr>
        </p:nvSpPr>
        <p:spPr/>
        <p:txBody>
          <a:bodyPr/>
          <a:lstStyle/>
          <a:p>
            <a:r>
              <a:rPr lang="en-US" dirty="0"/>
              <a:t>Supported Bindings</a:t>
            </a:r>
          </a:p>
        </p:txBody>
      </p:sp>
      <p:pic>
        <p:nvPicPr>
          <p:cNvPr id="22" name="Graphic 21">
            <a:extLst>
              <a:ext uri="{FF2B5EF4-FFF2-40B4-BE49-F238E27FC236}">
                <a16:creationId xmlns:a16="http://schemas.microsoft.com/office/drawing/2014/main" id="{353E19BE-D903-F45A-5BD7-D3D9563CE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23" name="Graphic 22">
            <a:extLst>
              <a:ext uri="{FF2B5EF4-FFF2-40B4-BE49-F238E27FC236}">
                <a16:creationId xmlns:a16="http://schemas.microsoft.com/office/drawing/2014/main" id="{399145D6-AF58-0A3A-4EE9-DAD711662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24" name="Graphic 23">
            <a:extLst>
              <a:ext uri="{FF2B5EF4-FFF2-40B4-BE49-F238E27FC236}">
                <a16:creationId xmlns:a16="http://schemas.microsoft.com/office/drawing/2014/main" id="{0109D457-DADF-B7BD-044E-15C2471C0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25" name="Graphic 24">
            <a:extLst>
              <a:ext uri="{FF2B5EF4-FFF2-40B4-BE49-F238E27FC236}">
                <a16:creationId xmlns:a16="http://schemas.microsoft.com/office/drawing/2014/main" id="{B0B0214C-B878-A1FB-F4AE-5C945B681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26" name="Graphic 25">
            <a:extLst>
              <a:ext uri="{FF2B5EF4-FFF2-40B4-BE49-F238E27FC236}">
                <a16:creationId xmlns:a16="http://schemas.microsoft.com/office/drawing/2014/main" id="{EC2B2506-790F-79E2-DDCE-F8EE5CD80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27" name="Graphic 26">
            <a:extLst>
              <a:ext uri="{FF2B5EF4-FFF2-40B4-BE49-F238E27FC236}">
                <a16:creationId xmlns:a16="http://schemas.microsoft.com/office/drawing/2014/main" id="{447E3767-69E6-4513-3328-EB29C7DA0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29" name="Graphic 28">
            <a:extLst>
              <a:ext uri="{FF2B5EF4-FFF2-40B4-BE49-F238E27FC236}">
                <a16:creationId xmlns:a16="http://schemas.microsoft.com/office/drawing/2014/main" id="{CE6BC8EC-9710-DA02-7B92-7C545261532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30" name="Graphic 29">
            <a:extLst>
              <a:ext uri="{FF2B5EF4-FFF2-40B4-BE49-F238E27FC236}">
                <a16:creationId xmlns:a16="http://schemas.microsoft.com/office/drawing/2014/main" id="{12563828-1539-CEA1-196B-0F04BA9E8FB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31" name="Graphic 30">
            <a:extLst>
              <a:ext uri="{FF2B5EF4-FFF2-40B4-BE49-F238E27FC236}">
                <a16:creationId xmlns:a16="http://schemas.microsoft.com/office/drawing/2014/main" id="{570D875A-CD67-38CC-2506-6031991EB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33" name="Graphic 32">
            <a:extLst>
              <a:ext uri="{FF2B5EF4-FFF2-40B4-BE49-F238E27FC236}">
                <a16:creationId xmlns:a16="http://schemas.microsoft.com/office/drawing/2014/main" id="{B0AC117E-7312-DE63-DC64-641A94EADF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34" name="Graphic 33">
            <a:extLst>
              <a:ext uri="{FF2B5EF4-FFF2-40B4-BE49-F238E27FC236}">
                <a16:creationId xmlns:a16="http://schemas.microsoft.com/office/drawing/2014/main" id="{6F8E153D-998A-8666-4A07-F0FE5152FA29}"/>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36" name="Picture 35">
            <a:extLst>
              <a:ext uri="{FF2B5EF4-FFF2-40B4-BE49-F238E27FC236}">
                <a16:creationId xmlns:a16="http://schemas.microsoft.com/office/drawing/2014/main" id="{8AEA43E2-7385-63F8-3B8B-B8092C2F33B4}"/>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37" name="Graphic 36">
            <a:extLst>
              <a:ext uri="{FF2B5EF4-FFF2-40B4-BE49-F238E27FC236}">
                <a16:creationId xmlns:a16="http://schemas.microsoft.com/office/drawing/2014/main" id="{6D432E2A-B479-A167-2142-186CA831825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38" name="Graphic 37">
            <a:extLst>
              <a:ext uri="{FF2B5EF4-FFF2-40B4-BE49-F238E27FC236}">
                <a16:creationId xmlns:a16="http://schemas.microsoft.com/office/drawing/2014/main" id="{323EB8FF-F457-161E-9353-32DDE1721C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39" name="Graphic 38">
            <a:extLst>
              <a:ext uri="{FF2B5EF4-FFF2-40B4-BE49-F238E27FC236}">
                <a16:creationId xmlns:a16="http://schemas.microsoft.com/office/drawing/2014/main" id="{B1DA1E60-D70F-9D03-5AD5-0FB59260C07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40" name="Graphic 39">
            <a:extLst>
              <a:ext uri="{FF2B5EF4-FFF2-40B4-BE49-F238E27FC236}">
                <a16:creationId xmlns:a16="http://schemas.microsoft.com/office/drawing/2014/main" id="{50DE89B0-45A9-4CB8-35D2-9B8172E9C89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41" name="Graphic 40">
            <a:extLst>
              <a:ext uri="{FF2B5EF4-FFF2-40B4-BE49-F238E27FC236}">
                <a16:creationId xmlns:a16="http://schemas.microsoft.com/office/drawing/2014/main" id="{945985B3-D7DF-F561-677B-0DC6B4AB425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42" name="Graphic 41">
            <a:extLst>
              <a:ext uri="{FF2B5EF4-FFF2-40B4-BE49-F238E27FC236}">
                <a16:creationId xmlns:a16="http://schemas.microsoft.com/office/drawing/2014/main" id="{D915D0DB-1605-BDFE-4560-E947357447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66" name="Group 65">
            <a:extLst>
              <a:ext uri="{FF2B5EF4-FFF2-40B4-BE49-F238E27FC236}">
                <a16:creationId xmlns:a16="http://schemas.microsoft.com/office/drawing/2014/main" id="{10343787-E4A2-B220-942E-BB9B50843A1A}"/>
              </a:ext>
            </a:extLst>
          </p:cNvPr>
          <p:cNvGrpSpPr/>
          <p:nvPr/>
        </p:nvGrpSpPr>
        <p:grpSpPr>
          <a:xfrm>
            <a:off x="8288089" y="1532013"/>
            <a:ext cx="3065711" cy="876265"/>
            <a:chOff x="8288089" y="1532013"/>
            <a:chExt cx="3065711" cy="876265"/>
          </a:xfrm>
        </p:grpSpPr>
        <p:pic>
          <p:nvPicPr>
            <p:cNvPr id="21" name="Graphic 20">
              <a:extLst>
                <a:ext uri="{FF2B5EF4-FFF2-40B4-BE49-F238E27FC236}">
                  <a16:creationId xmlns:a16="http://schemas.microsoft.com/office/drawing/2014/main" id="{70E1AE3C-0AA8-5F89-7F82-4F95EDD75B5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8" name="Graphic 27">
              <a:extLst>
                <a:ext uri="{FF2B5EF4-FFF2-40B4-BE49-F238E27FC236}">
                  <a16:creationId xmlns:a16="http://schemas.microsoft.com/office/drawing/2014/main" id="{64C82DAC-ED23-6F64-7457-05B0FB62E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32" name="Graphic 31">
              <a:extLst>
                <a:ext uri="{FF2B5EF4-FFF2-40B4-BE49-F238E27FC236}">
                  <a16:creationId xmlns:a16="http://schemas.microsoft.com/office/drawing/2014/main" id="{F30CF298-2DE9-4753-A76E-D4D0F05B386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35" name="Rectangle: Rounded Corners 34">
            <a:extLst>
              <a:ext uri="{FF2B5EF4-FFF2-40B4-BE49-F238E27FC236}">
                <a16:creationId xmlns:a16="http://schemas.microsoft.com/office/drawing/2014/main" id="{87F7BC33-66B5-BFA5-EA97-0C3B74375CD9}"/>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64" name="Rectangle: Rounded Corners 63">
            <a:extLst>
              <a:ext uri="{FF2B5EF4-FFF2-40B4-BE49-F238E27FC236}">
                <a16:creationId xmlns:a16="http://schemas.microsoft.com/office/drawing/2014/main" id="{DE93D7F3-BF62-1935-E757-2BC40B218A35}"/>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16389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A5-065E-F3C9-D090-3FFE12C6FFA0}"/>
              </a:ext>
            </a:extLst>
          </p:cNvPr>
          <p:cNvSpPr>
            <a:spLocks noGrp="1"/>
          </p:cNvSpPr>
          <p:nvPr>
            <p:ph type="title"/>
          </p:nvPr>
        </p:nvSpPr>
        <p:spPr/>
        <p:txBody>
          <a:bodyPr/>
          <a:lstStyle/>
          <a:p>
            <a:r>
              <a:rPr lang="en-US" dirty="0"/>
              <a:t>Replicating Data</a:t>
            </a:r>
          </a:p>
        </p:txBody>
      </p:sp>
      <p:grpSp>
        <p:nvGrpSpPr>
          <p:cNvPr id="78" name="Group 77">
            <a:extLst>
              <a:ext uri="{FF2B5EF4-FFF2-40B4-BE49-F238E27FC236}">
                <a16:creationId xmlns:a16="http://schemas.microsoft.com/office/drawing/2014/main" id="{1069D3F9-BFA6-EF38-C1DC-6E741D922336}"/>
              </a:ext>
            </a:extLst>
          </p:cNvPr>
          <p:cNvGrpSpPr/>
          <p:nvPr/>
        </p:nvGrpSpPr>
        <p:grpSpPr>
          <a:xfrm>
            <a:off x="8194426" y="2147558"/>
            <a:ext cx="1193893" cy="2015929"/>
            <a:chOff x="8194426" y="2147558"/>
            <a:chExt cx="1193893" cy="2015929"/>
          </a:xfrm>
        </p:grpSpPr>
        <p:pic>
          <p:nvPicPr>
            <p:cNvPr id="45" name="Graphic 44">
              <a:extLst>
                <a:ext uri="{FF2B5EF4-FFF2-40B4-BE49-F238E27FC236}">
                  <a16:creationId xmlns:a16="http://schemas.microsoft.com/office/drawing/2014/main" id="{5BCA587D-480E-759F-BFC8-13E442CBB3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46" name="TextBox 10">
              <a:extLst>
                <a:ext uri="{FF2B5EF4-FFF2-40B4-BE49-F238E27FC236}">
                  <a16:creationId xmlns:a16="http://schemas.microsoft.com/office/drawing/2014/main" id="{AA884483-68B7-F70F-ECC5-5BAAA6C24304}"/>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77" name="Group 76">
            <a:extLst>
              <a:ext uri="{FF2B5EF4-FFF2-40B4-BE49-F238E27FC236}">
                <a16:creationId xmlns:a16="http://schemas.microsoft.com/office/drawing/2014/main" id="{EE17AEF9-0E1B-B60A-9B5C-A1D739E96F20}"/>
              </a:ext>
            </a:extLst>
          </p:cNvPr>
          <p:cNvGrpSpPr/>
          <p:nvPr/>
        </p:nvGrpSpPr>
        <p:grpSpPr>
          <a:xfrm>
            <a:off x="10020432" y="2140065"/>
            <a:ext cx="1206620" cy="2023422"/>
            <a:chOff x="10020432" y="2140065"/>
            <a:chExt cx="1206620" cy="2023422"/>
          </a:xfrm>
        </p:grpSpPr>
        <p:pic>
          <p:nvPicPr>
            <p:cNvPr id="48" name="Picture 47">
              <a:extLst>
                <a:ext uri="{FF2B5EF4-FFF2-40B4-BE49-F238E27FC236}">
                  <a16:creationId xmlns:a16="http://schemas.microsoft.com/office/drawing/2014/main" id="{E72E6020-ED01-5296-F1DD-A6C91CB902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51" name="TextBox 10">
              <a:extLst>
                <a:ext uri="{FF2B5EF4-FFF2-40B4-BE49-F238E27FC236}">
                  <a16:creationId xmlns:a16="http://schemas.microsoft.com/office/drawing/2014/main" id="{A09F88B1-81F2-75DB-87A9-601A8B214484}"/>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74" name="Group 73">
            <a:extLst>
              <a:ext uri="{FF2B5EF4-FFF2-40B4-BE49-F238E27FC236}">
                <a16:creationId xmlns:a16="http://schemas.microsoft.com/office/drawing/2014/main" id="{0EAAB0C9-D2CD-8670-77D1-440E9F4F716F}"/>
              </a:ext>
            </a:extLst>
          </p:cNvPr>
          <p:cNvGrpSpPr/>
          <p:nvPr/>
        </p:nvGrpSpPr>
        <p:grpSpPr>
          <a:xfrm>
            <a:off x="964948" y="2140063"/>
            <a:ext cx="4834194" cy="2023425"/>
            <a:chOff x="964948" y="2140063"/>
            <a:chExt cx="4834194" cy="2023425"/>
          </a:xfrm>
        </p:grpSpPr>
        <p:pic>
          <p:nvPicPr>
            <p:cNvPr id="13" name="Graphic 12">
              <a:extLst>
                <a:ext uri="{FF2B5EF4-FFF2-40B4-BE49-F238E27FC236}">
                  <a16:creationId xmlns:a16="http://schemas.microsoft.com/office/drawing/2014/main" id="{24B23461-C8F2-BAA8-C052-0B088798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4" name="TextBox 8">
              <a:extLst>
                <a:ext uri="{FF2B5EF4-FFF2-40B4-BE49-F238E27FC236}">
                  <a16:creationId xmlns:a16="http://schemas.microsoft.com/office/drawing/2014/main" id="{CD845736-CCCF-21AF-D553-EFEE797605DA}"/>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6" name="Picture 15">
              <a:extLst>
                <a:ext uri="{FF2B5EF4-FFF2-40B4-BE49-F238E27FC236}">
                  <a16:creationId xmlns:a16="http://schemas.microsoft.com/office/drawing/2014/main" id="{8D894C61-08E9-56A2-A25F-F6767E9DE4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7" name="TextBox 9">
              <a:extLst>
                <a:ext uri="{FF2B5EF4-FFF2-40B4-BE49-F238E27FC236}">
                  <a16:creationId xmlns:a16="http://schemas.microsoft.com/office/drawing/2014/main" id="{7E9B1BDD-F93D-2AC8-050D-D0B9EC67F85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9" name="Graphic 18">
              <a:extLst>
                <a:ext uri="{FF2B5EF4-FFF2-40B4-BE49-F238E27FC236}">
                  <a16:creationId xmlns:a16="http://schemas.microsoft.com/office/drawing/2014/main" id="{62B08D33-B0EB-5616-E8E0-FA8AA2A791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20" name="TextBox 10">
              <a:extLst>
                <a:ext uri="{FF2B5EF4-FFF2-40B4-BE49-F238E27FC236}">
                  <a16:creationId xmlns:a16="http://schemas.microsoft.com/office/drawing/2014/main" id="{44E6963C-C4C8-B9D2-E22A-09DF0913B81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54" name="Straight Arrow Connector 53">
              <a:extLst>
                <a:ext uri="{FF2B5EF4-FFF2-40B4-BE49-F238E27FC236}">
                  <a16:creationId xmlns:a16="http://schemas.microsoft.com/office/drawing/2014/main" id="{85498550-4239-73E1-1F9C-D1473EBA5156}"/>
                </a:ext>
              </a:extLst>
            </p:cNvPr>
            <p:cNvCxnSpPr>
              <a:cxnSpLocks/>
              <a:stCxn id="13"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0088A7-E558-F534-DB13-6F4F9B77B001}"/>
                </a:ext>
              </a:extLst>
            </p:cNvPr>
            <p:cNvCxnSpPr>
              <a:cxnSpLocks/>
              <a:endCxn id="19"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3D7B365F-720F-A8CC-8E79-C38AD691A397}"/>
              </a:ext>
            </a:extLst>
          </p:cNvPr>
          <p:cNvCxnSpPr>
            <a:cxnSpLocks/>
            <a:stCxn id="19"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EE6BC1E-D8F7-DA61-B01A-F1ADA11245C1}"/>
              </a:ext>
            </a:extLst>
          </p:cNvPr>
          <p:cNvCxnSpPr>
            <a:cxnSpLocks/>
            <a:endCxn id="45"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B422B364-E338-026C-2AB2-378FD33FE3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81" name="Straight Arrow Connector 80">
            <a:extLst>
              <a:ext uri="{FF2B5EF4-FFF2-40B4-BE49-F238E27FC236}">
                <a16:creationId xmlns:a16="http://schemas.microsoft.com/office/drawing/2014/main" id="{BFDC645B-6624-3412-A423-05F1E14E0FD5}"/>
              </a:ext>
            </a:extLst>
          </p:cNvPr>
          <p:cNvCxnSpPr>
            <a:stCxn id="48" idx="1"/>
            <a:endCxn id="45"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4B57775-E983-78A3-D4A0-68597766BEA6}"/>
              </a:ext>
            </a:extLst>
          </p:cNvPr>
          <p:cNvGrpSpPr/>
          <p:nvPr/>
        </p:nvGrpSpPr>
        <p:grpSpPr>
          <a:xfrm>
            <a:off x="6245712" y="2171484"/>
            <a:ext cx="1392817" cy="1992003"/>
            <a:chOff x="6245712" y="2171484"/>
            <a:chExt cx="1392817" cy="1992003"/>
          </a:xfrm>
        </p:grpSpPr>
        <p:grpSp>
          <p:nvGrpSpPr>
            <p:cNvPr id="79" name="Group 78">
              <a:extLst>
                <a:ext uri="{FF2B5EF4-FFF2-40B4-BE49-F238E27FC236}">
                  <a16:creationId xmlns:a16="http://schemas.microsoft.com/office/drawing/2014/main" id="{17CFA96B-EFBA-F9A0-8EF0-9353E1139A7C}"/>
                </a:ext>
              </a:extLst>
            </p:cNvPr>
            <p:cNvGrpSpPr/>
            <p:nvPr/>
          </p:nvGrpSpPr>
          <p:grpSpPr>
            <a:xfrm>
              <a:off x="6245712" y="2171484"/>
              <a:ext cx="1392817" cy="1992003"/>
              <a:chOff x="6245712" y="2171484"/>
              <a:chExt cx="1392817" cy="1992003"/>
            </a:xfrm>
          </p:grpSpPr>
          <p:pic>
            <p:nvPicPr>
              <p:cNvPr id="22" name="Graphic 21">
                <a:extLst>
                  <a:ext uri="{FF2B5EF4-FFF2-40B4-BE49-F238E27FC236}">
                    <a16:creationId xmlns:a16="http://schemas.microsoft.com/office/drawing/2014/main" id="{4D778D27-FA28-0FF0-151C-3DA2A257F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5" name="TextBox 10">
                <a:extLst>
                  <a:ext uri="{FF2B5EF4-FFF2-40B4-BE49-F238E27FC236}">
                    <a16:creationId xmlns:a16="http://schemas.microsoft.com/office/drawing/2014/main" id="{DB4A0A89-5388-DD6E-F598-21F2DF1EB7E7}"/>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83" name="Picture 82">
              <a:extLst>
                <a:ext uri="{FF2B5EF4-FFF2-40B4-BE49-F238E27FC236}">
                  <a16:creationId xmlns:a16="http://schemas.microsoft.com/office/drawing/2014/main" id="{FDDEA4D8-6BDE-117F-9DEB-044931A496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20533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ppt_w</p:attrName>
                                        </p:attrNameLst>
                                      </p:cBhvr>
                                      <p:tavLst>
                                        <p:tav tm="0">
                                          <p:val>
                                            <p:fltVal val="0"/>
                                          </p:val>
                                        </p:tav>
                                        <p:tav tm="100000">
                                          <p:val>
                                            <p:strVal val="#ppt_w"/>
                                          </p:val>
                                        </p:tav>
                                      </p:tavLst>
                                    </p:anim>
                                    <p:anim calcmode="lin" valueType="num">
                                      <p:cBhvr>
                                        <p:cTn id="18" dur="1000" fill="hold"/>
                                        <p:tgtEl>
                                          <p:spTgt spid="76"/>
                                        </p:tgtEl>
                                        <p:attrNameLst>
                                          <p:attrName>ppt_h</p:attrName>
                                        </p:attrNameLst>
                                      </p:cBhvr>
                                      <p:tavLst>
                                        <p:tav tm="0">
                                          <p:val>
                                            <p:fltVal val="0"/>
                                          </p:val>
                                        </p:tav>
                                        <p:tav tm="100000">
                                          <p:val>
                                            <p:strVal val="#ppt_h"/>
                                          </p:val>
                                        </p:tav>
                                      </p:tavLst>
                                    </p:anim>
                                    <p:anim calcmode="lin" valueType="num">
                                      <p:cBhvr>
                                        <p:cTn id="19" dur="1000" fill="hold"/>
                                        <p:tgtEl>
                                          <p:spTgt spid="76"/>
                                        </p:tgtEl>
                                        <p:attrNameLst>
                                          <p:attrName>style.rotation</p:attrName>
                                        </p:attrNameLst>
                                      </p:cBhvr>
                                      <p:tavLst>
                                        <p:tav tm="0">
                                          <p:val>
                                            <p:fltVal val="90"/>
                                          </p:val>
                                        </p:tav>
                                        <p:tav tm="100000">
                                          <p:val>
                                            <p:fltVal val="0"/>
                                          </p:val>
                                        </p:tav>
                                      </p:tavLst>
                                    </p:anim>
                                    <p:animEffect transition="in" filter="fade">
                                      <p:cBhvr>
                                        <p:cTn id="20" dur="10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22" presetClass="entr" presetSubtype="8" fill="hold" nodeType="withEffect">
                                  <p:stCondLst>
                                    <p:cond delay="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25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22" presetClass="entr" presetSubtype="8" fill="hold" nodeType="withEffect">
                                  <p:stCondLst>
                                    <p:cond delay="25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25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312928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Tree>
    <p:extLst>
      <p:ext uri="{BB962C8B-B14F-4D97-AF65-F5344CB8AC3E}">
        <p14:creationId xmlns:p14="http://schemas.microsoft.com/office/powerpoint/2010/main" val="847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Tree>
    <p:extLst>
      <p:ext uri="{BB962C8B-B14F-4D97-AF65-F5344CB8AC3E}">
        <p14:creationId xmlns:p14="http://schemas.microsoft.com/office/powerpoint/2010/main" val="1859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
        <p:nvSpPr>
          <p:cNvPr id="5" name="Rectangle: Rounded Corners 4">
            <a:extLst>
              <a:ext uri="{FF2B5EF4-FFF2-40B4-BE49-F238E27FC236}">
                <a16:creationId xmlns:a16="http://schemas.microsoft.com/office/drawing/2014/main" id="{4DD9371B-B1A6-BC76-B366-6849557D209D}"/>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 not enable Data Lake Storage</a:t>
            </a:r>
          </a:p>
        </p:txBody>
      </p:sp>
    </p:spTree>
    <p:extLst>
      <p:ext uri="{BB962C8B-B14F-4D97-AF65-F5344CB8AC3E}">
        <p14:creationId xmlns:p14="http://schemas.microsoft.com/office/powerpoint/2010/main" val="3523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Tree>
    <p:extLst>
      <p:ext uri="{BB962C8B-B14F-4D97-AF65-F5344CB8AC3E}">
        <p14:creationId xmlns:p14="http://schemas.microsoft.com/office/powerpoint/2010/main" val="188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Tree>
    <p:extLst>
      <p:ext uri="{BB962C8B-B14F-4D97-AF65-F5344CB8AC3E}">
        <p14:creationId xmlns:p14="http://schemas.microsoft.com/office/powerpoint/2010/main" val="1340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Privilege</a:t>
            </a:r>
          </a:p>
        </p:txBody>
      </p:sp>
    </p:spTree>
    <p:extLst>
      <p:ext uri="{BB962C8B-B14F-4D97-AF65-F5344CB8AC3E}">
        <p14:creationId xmlns:p14="http://schemas.microsoft.com/office/powerpoint/2010/main" val="39612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Tree>
    <p:extLst>
      <p:ext uri="{BB962C8B-B14F-4D97-AF65-F5344CB8AC3E}">
        <p14:creationId xmlns:p14="http://schemas.microsoft.com/office/powerpoint/2010/main" val="255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Adjust Sampling Settings</a:t>
            </a:r>
          </a:p>
        </p:txBody>
      </p:sp>
    </p:spTree>
    <p:extLst>
      <p:ext uri="{BB962C8B-B14F-4D97-AF65-F5344CB8AC3E}">
        <p14:creationId xmlns:p14="http://schemas.microsoft.com/office/powerpoint/2010/main" val="8639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Tree>
    <p:extLst>
      <p:ext uri="{BB962C8B-B14F-4D97-AF65-F5344CB8AC3E}">
        <p14:creationId xmlns:p14="http://schemas.microsoft.com/office/powerpoint/2010/main" val="8476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02D6-F98C-00A6-BBC1-D0EDFBC0A945}"/>
              </a:ext>
            </a:extLst>
          </p:cNvPr>
          <p:cNvSpPr>
            <a:spLocks noGrp="1"/>
          </p:cNvSpPr>
          <p:nvPr>
            <p:ph type="title"/>
          </p:nvPr>
        </p:nvSpPr>
        <p:spPr/>
        <p:txBody>
          <a:bodyPr/>
          <a:lstStyle/>
          <a:p>
            <a:r>
              <a:rPr lang="en-US" dirty="0"/>
              <a:t>Real-Time Reporting</a:t>
            </a:r>
          </a:p>
        </p:txBody>
      </p:sp>
      <p:grpSp>
        <p:nvGrpSpPr>
          <p:cNvPr id="53" name="Group 52">
            <a:extLst>
              <a:ext uri="{FF2B5EF4-FFF2-40B4-BE49-F238E27FC236}">
                <a16:creationId xmlns:a16="http://schemas.microsoft.com/office/drawing/2014/main" id="{C2875532-765D-82D7-CD2E-2A3E42C66003}"/>
              </a:ext>
            </a:extLst>
          </p:cNvPr>
          <p:cNvGrpSpPr/>
          <p:nvPr/>
        </p:nvGrpSpPr>
        <p:grpSpPr>
          <a:xfrm>
            <a:off x="1690976" y="1817095"/>
            <a:ext cx="1546770" cy="1469608"/>
            <a:chOff x="1690976" y="1817095"/>
            <a:chExt cx="1546770" cy="1469608"/>
          </a:xfrm>
        </p:grpSpPr>
        <p:pic>
          <p:nvPicPr>
            <p:cNvPr id="5" name="Picture 4">
              <a:extLst>
                <a:ext uri="{FF2B5EF4-FFF2-40B4-BE49-F238E27FC236}">
                  <a16:creationId xmlns:a16="http://schemas.microsoft.com/office/drawing/2014/main" id="{FC4FF54C-04E9-08C1-6076-72D2DD0C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23" name="TextBox 22">
              <a:extLst>
                <a:ext uri="{FF2B5EF4-FFF2-40B4-BE49-F238E27FC236}">
                  <a16:creationId xmlns:a16="http://schemas.microsoft.com/office/drawing/2014/main" id="{E1615C75-BB45-DDAB-5DD5-D956E766406B}"/>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32" name="Straight Arrow Connector 31">
            <a:extLst>
              <a:ext uri="{FF2B5EF4-FFF2-40B4-BE49-F238E27FC236}">
                <a16:creationId xmlns:a16="http://schemas.microsoft.com/office/drawing/2014/main" id="{B1399CF9-9233-4D23-25F3-08D9D2662736}"/>
              </a:ext>
            </a:extLst>
          </p:cNvPr>
          <p:cNvCxnSpPr>
            <a:cxnSpLocks/>
            <a:stCxn id="5"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4529822-E3F4-53D2-8B9B-8A1F886755FB}"/>
              </a:ext>
            </a:extLst>
          </p:cNvPr>
          <p:cNvGrpSpPr/>
          <p:nvPr/>
        </p:nvGrpSpPr>
        <p:grpSpPr>
          <a:xfrm>
            <a:off x="3692776" y="2948149"/>
            <a:ext cx="1131054" cy="2404072"/>
            <a:chOff x="3692776" y="2948149"/>
            <a:chExt cx="1131054" cy="2404072"/>
          </a:xfrm>
        </p:grpSpPr>
        <p:grpSp>
          <p:nvGrpSpPr>
            <p:cNvPr id="58" name="Group 57">
              <a:extLst>
                <a:ext uri="{FF2B5EF4-FFF2-40B4-BE49-F238E27FC236}">
                  <a16:creationId xmlns:a16="http://schemas.microsoft.com/office/drawing/2014/main" id="{0C23A41C-9494-84F1-5C6E-2A62DDD930D8}"/>
                </a:ext>
              </a:extLst>
            </p:cNvPr>
            <p:cNvGrpSpPr/>
            <p:nvPr/>
          </p:nvGrpSpPr>
          <p:grpSpPr>
            <a:xfrm>
              <a:off x="3692776" y="3636392"/>
              <a:ext cx="1131054" cy="1715829"/>
              <a:chOff x="3692776" y="3636392"/>
              <a:chExt cx="1131054" cy="1715829"/>
            </a:xfrm>
          </p:grpSpPr>
          <p:pic>
            <p:nvPicPr>
              <p:cNvPr id="20" name="Graphic 19">
                <a:extLst>
                  <a:ext uri="{FF2B5EF4-FFF2-40B4-BE49-F238E27FC236}">
                    <a16:creationId xmlns:a16="http://schemas.microsoft.com/office/drawing/2014/main" id="{F52686E8-6C9A-0EA9-695E-AEB7CBF76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28" name="TextBox 27">
                <a:extLst>
                  <a:ext uri="{FF2B5EF4-FFF2-40B4-BE49-F238E27FC236}">
                    <a16:creationId xmlns:a16="http://schemas.microsoft.com/office/drawing/2014/main" id="{30E6ED38-58E9-DE92-42A1-CB8296903CB8}"/>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43" name="Straight Arrow Connector 42">
              <a:extLst>
                <a:ext uri="{FF2B5EF4-FFF2-40B4-BE49-F238E27FC236}">
                  <a16:creationId xmlns:a16="http://schemas.microsoft.com/office/drawing/2014/main" id="{6B815FEC-CC8A-35E9-9974-7BAE55042111}"/>
                </a:ext>
              </a:extLst>
            </p:cNvPr>
            <p:cNvCxnSpPr>
              <a:cxnSpLocks/>
              <a:endCxn id="2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01A64C9-13BA-3705-88AF-3C75004458A8}"/>
              </a:ext>
            </a:extLst>
          </p:cNvPr>
          <p:cNvGrpSpPr/>
          <p:nvPr/>
        </p:nvGrpSpPr>
        <p:grpSpPr>
          <a:xfrm>
            <a:off x="6672914" y="3636393"/>
            <a:ext cx="1776524" cy="1469607"/>
            <a:chOff x="6672914" y="3636393"/>
            <a:chExt cx="1776524" cy="1469607"/>
          </a:xfrm>
        </p:grpSpPr>
        <p:grpSp>
          <p:nvGrpSpPr>
            <p:cNvPr id="60" name="Group 59">
              <a:extLst>
                <a:ext uri="{FF2B5EF4-FFF2-40B4-BE49-F238E27FC236}">
                  <a16:creationId xmlns:a16="http://schemas.microsoft.com/office/drawing/2014/main" id="{5F675256-2F33-3F28-0572-B2F687785FF4}"/>
                </a:ext>
              </a:extLst>
            </p:cNvPr>
            <p:cNvGrpSpPr/>
            <p:nvPr/>
          </p:nvGrpSpPr>
          <p:grpSpPr>
            <a:xfrm>
              <a:off x="7318385" y="3636393"/>
              <a:ext cx="1131053" cy="1469607"/>
              <a:chOff x="7318385" y="3636393"/>
              <a:chExt cx="1131053" cy="1469607"/>
            </a:xfrm>
          </p:grpSpPr>
          <p:pic>
            <p:nvPicPr>
              <p:cNvPr id="22" name="Graphic 21">
                <a:extLst>
                  <a:ext uri="{FF2B5EF4-FFF2-40B4-BE49-F238E27FC236}">
                    <a16:creationId xmlns:a16="http://schemas.microsoft.com/office/drawing/2014/main" id="{A15D3556-891E-B88D-ABEE-7015D29F2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30" name="TextBox 29">
                <a:extLst>
                  <a:ext uri="{FF2B5EF4-FFF2-40B4-BE49-F238E27FC236}">
                    <a16:creationId xmlns:a16="http://schemas.microsoft.com/office/drawing/2014/main" id="{DBB44109-98FA-5D18-3EA2-4DD446583762}"/>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45" name="Straight Arrow Connector 44">
              <a:extLst>
                <a:ext uri="{FF2B5EF4-FFF2-40B4-BE49-F238E27FC236}">
                  <a16:creationId xmlns:a16="http://schemas.microsoft.com/office/drawing/2014/main" id="{22B15CD4-69DC-7C85-2EB0-579C3E0CE2D6}"/>
                </a:ext>
              </a:extLst>
            </p:cNvPr>
            <p:cNvCxnSpPr>
              <a:cxnSpLocks/>
              <a:endCxn id="22"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C2C66DE-1C6F-A98A-E330-AA42974219A2}"/>
              </a:ext>
            </a:extLst>
          </p:cNvPr>
          <p:cNvGrpSpPr/>
          <p:nvPr/>
        </p:nvGrpSpPr>
        <p:grpSpPr>
          <a:xfrm>
            <a:off x="3692774" y="1817095"/>
            <a:ext cx="1517596" cy="1696580"/>
            <a:chOff x="3692774" y="1817095"/>
            <a:chExt cx="1517596" cy="1696580"/>
          </a:xfrm>
        </p:grpSpPr>
        <p:pic>
          <p:nvPicPr>
            <p:cNvPr id="8" name="Graphic 7">
              <a:extLst>
                <a:ext uri="{FF2B5EF4-FFF2-40B4-BE49-F238E27FC236}">
                  <a16:creationId xmlns:a16="http://schemas.microsoft.com/office/drawing/2014/main" id="{2B9B5F18-DB7E-D3C2-E712-5FA6A2963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51" name="TextBox 50">
              <a:extLst>
                <a:ext uri="{FF2B5EF4-FFF2-40B4-BE49-F238E27FC236}">
                  <a16:creationId xmlns:a16="http://schemas.microsoft.com/office/drawing/2014/main" id="{BBBABC38-63D7-7391-3329-1D83243348E0}"/>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65" name="Group 64">
            <a:extLst>
              <a:ext uri="{FF2B5EF4-FFF2-40B4-BE49-F238E27FC236}">
                <a16:creationId xmlns:a16="http://schemas.microsoft.com/office/drawing/2014/main" id="{0896D25B-B3DB-104A-7393-B377D3FD3B0A}"/>
              </a:ext>
            </a:extLst>
          </p:cNvPr>
          <p:cNvGrpSpPr/>
          <p:nvPr/>
        </p:nvGrpSpPr>
        <p:grpSpPr>
          <a:xfrm>
            <a:off x="4823830" y="1817095"/>
            <a:ext cx="5462917" cy="1696581"/>
            <a:chOff x="4823830" y="1817095"/>
            <a:chExt cx="5462917" cy="1696581"/>
          </a:xfrm>
        </p:grpSpPr>
        <p:cxnSp>
          <p:nvCxnSpPr>
            <p:cNvPr id="34" name="Straight Arrow Connector 33">
              <a:extLst>
                <a:ext uri="{FF2B5EF4-FFF2-40B4-BE49-F238E27FC236}">
                  <a16:creationId xmlns:a16="http://schemas.microsoft.com/office/drawing/2014/main" id="{0FC61CBD-D878-5321-2ED6-C4325438A132}"/>
                </a:ext>
              </a:extLst>
            </p:cNvPr>
            <p:cNvCxnSpPr>
              <a:cxnSpLocks/>
              <a:stCxn id="8" idx="3"/>
              <a:endCxn id="10"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CB631AF-4092-3B1D-9B4F-204473EAAFE3}"/>
                </a:ext>
              </a:extLst>
            </p:cNvPr>
            <p:cNvGrpSpPr/>
            <p:nvPr/>
          </p:nvGrpSpPr>
          <p:grpSpPr>
            <a:xfrm>
              <a:off x="5493133" y="1817095"/>
              <a:ext cx="4793614" cy="1696581"/>
              <a:chOff x="5493133" y="1817095"/>
              <a:chExt cx="4793614" cy="1696581"/>
            </a:xfrm>
          </p:grpSpPr>
          <p:grpSp>
            <p:nvGrpSpPr>
              <p:cNvPr id="56" name="Group 55">
                <a:extLst>
                  <a:ext uri="{FF2B5EF4-FFF2-40B4-BE49-F238E27FC236}">
                    <a16:creationId xmlns:a16="http://schemas.microsoft.com/office/drawing/2014/main" id="{C4D4A26A-458E-83AC-4685-EEA83C66A50D}"/>
                  </a:ext>
                </a:extLst>
              </p:cNvPr>
              <p:cNvGrpSpPr/>
              <p:nvPr/>
            </p:nvGrpSpPr>
            <p:grpSpPr>
              <a:xfrm>
                <a:off x="7096709" y="1817095"/>
                <a:ext cx="1574405" cy="1469608"/>
                <a:chOff x="7096709" y="1817095"/>
                <a:chExt cx="1574405" cy="1469608"/>
              </a:xfrm>
            </p:grpSpPr>
            <p:pic>
              <p:nvPicPr>
                <p:cNvPr id="14" name="Graphic 13">
                  <a:extLst>
                    <a:ext uri="{FF2B5EF4-FFF2-40B4-BE49-F238E27FC236}">
                      <a16:creationId xmlns:a16="http://schemas.microsoft.com/office/drawing/2014/main" id="{768C4D30-94C0-0718-C1E5-E9F3D8067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26" name="TextBox 25">
                  <a:extLst>
                    <a:ext uri="{FF2B5EF4-FFF2-40B4-BE49-F238E27FC236}">
                      <a16:creationId xmlns:a16="http://schemas.microsoft.com/office/drawing/2014/main" id="{3B789654-EB1D-D4CC-AB09-02CE5BBE806D}"/>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57" name="Group 56">
                <a:extLst>
                  <a:ext uri="{FF2B5EF4-FFF2-40B4-BE49-F238E27FC236}">
                    <a16:creationId xmlns:a16="http://schemas.microsoft.com/office/drawing/2014/main" id="{75D9BF3D-C4FC-BEAE-D839-0808D28E1792}"/>
                  </a:ext>
                </a:extLst>
              </p:cNvPr>
              <p:cNvGrpSpPr/>
              <p:nvPr/>
            </p:nvGrpSpPr>
            <p:grpSpPr>
              <a:xfrm>
                <a:off x="9143635" y="1817095"/>
                <a:ext cx="1143112" cy="1469608"/>
                <a:chOff x="9143635" y="1817095"/>
                <a:chExt cx="1143112" cy="1469608"/>
              </a:xfrm>
            </p:grpSpPr>
            <p:pic>
              <p:nvPicPr>
                <p:cNvPr id="16" name="Picture 15">
                  <a:extLst>
                    <a:ext uri="{FF2B5EF4-FFF2-40B4-BE49-F238E27FC236}">
                      <a16:creationId xmlns:a16="http://schemas.microsoft.com/office/drawing/2014/main" id="{207BD766-E45A-3220-F0CB-238CC2DC59F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27" name="TextBox 26">
                  <a:extLst>
                    <a:ext uri="{FF2B5EF4-FFF2-40B4-BE49-F238E27FC236}">
                      <a16:creationId xmlns:a16="http://schemas.microsoft.com/office/drawing/2014/main" id="{F3CB88A8-BD54-3A47-0FEA-E3636467BD30}"/>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37" name="Straight Arrow Connector 36">
                <a:extLst>
                  <a:ext uri="{FF2B5EF4-FFF2-40B4-BE49-F238E27FC236}">
                    <a16:creationId xmlns:a16="http://schemas.microsoft.com/office/drawing/2014/main" id="{1526E9C0-A452-967D-C401-23FD7FEBB8EA}"/>
                  </a:ext>
                </a:extLst>
              </p:cNvPr>
              <p:cNvCxnSpPr>
                <a:cxnSpLocks/>
                <a:stCxn id="10"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D32E0E-1F5A-88BF-6F94-B2FD0B7D558F}"/>
                  </a:ext>
                </a:extLst>
              </p:cNvPr>
              <p:cNvCxnSpPr>
                <a:endCxn id="16"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4E72D6A-C1A6-492A-EDC8-39FB1ACF972F}"/>
                  </a:ext>
                </a:extLst>
              </p:cNvPr>
              <p:cNvGrpSpPr/>
              <p:nvPr/>
            </p:nvGrpSpPr>
            <p:grpSpPr>
              <a:xfrm>
                <a:off x="5493133" y="1817095"/>
                <a:ext cx="1266714" cy="1696581"/>
                <a:chOff x="5493133" y="1817095"/>
                <a:chExt cx="1266714" cy="1696581"/>
              </a:xfrm>
            </p:grpSpPr>
            <p:pic>
              <p:nvPicPr>
                <p:cNvPr id="10" name="Graphic 9">
                  <a:extLst>
                    <a:ext uri="{FF2B5EF4-FFF2-40B4-BE49-F238E27FC236}">
                      <a16:creationId xmlns:a16="http://schemas.microsoft.com/office/drawing/2014/main" id="{288DC969-CE65-8456-A78C-997856F79A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52" name="TextBox 51">
                  <a:extLst>
                    <a:ext uri="{FF2B5EF4-FFF2-40B4-BE49-F238E27FC236}">
                      <a16:creationId xmlns:a16="http://schemas.microsoft.com/office/drawing/2014/main" id="{13C1590E-CEEC-DEC9-3776-82B28037BF40}"/>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67" name="Group 66">
            <a:extLst>
              <a:ext uri="{FF2B5EF4-FFF2-40B4-BE49-F238E27FC236}">
                <a16:creationId xmlns:a16="http://schemas.microsoft.com/office/drawing/2014/main" id="{D7B923EF-EB80-1DF1-6B2B-6F2AC36C29AA}"/>
              </a:ext>
            </a:extLst>
          </p:cNvPr>
          <p:cNvGrpSpPr/>
          <p:nvPr/>
        </p:nvGrpSpPr>
        <p:grpSpPr>
          <a:xfrm>
            <a:off x="5221841" y="2948149"/>
            <a:ext cx="1579683" cy="2157851"/>
            <a:chOff x="5221841" y="2948149"/>
            <a:chExt cx="1579683" cy="2157851"/>
          </a:xfrm>
        </p:grpSpPr>
        <p:grpSp>
          <p:nvGrpSpPr>
            <p:cNvPr id="63" name="Group 62">
              <a:extLst>
                <a:ext uri="{FF2B5EF4-FFF2-40B4-BE49-F238E27FC236}">
                  <a16:creationId xmlns:a16="http://schemas.microsoft.com/office/drawing/2014/main" id="{4385C799-DA46-A298-167D-329B75CB28FE}"/>
                </a:ext>
              </a:extLst>
            </p:cNvPr>
            <p:cNvGrpSpPr/>
            <p:nvPr/>
          </p:nvGrpSpPr>
          <p:grpSpPr>
            <a:xfrm>
              <a:off x="5420505" y="2948149"/>
              <a:ext cx="1381019" cy="2157851"/>
              <a:chOff x="5420505" y="2948149"/>
              <a:chExt cx="1381019" cy="2157851"/>
            </a:xfrm>
          </p:grpSpPr>
          <p:grpSp>
            <p:nvGrpSpPr>
              <p:cNvPr id="59" name="Group 58">
                <a:extLst>
                  <a:ext uri="{FF2B5EF4-FFF2-40B4-BE49-F238E27FC236}">
                    <a16:creationId xmlns:a16="http://schemas.microsoft.com/office/drawing/2014/main" id="{FE79C4ED-5214-B5A6-6DF6-58B2E296D6F3}"/>
                  </a:ext>
                </a:extLst>
              </p:cNvPr>
              <p:cNvGrpSpPr/>
              <p:nvPr/>
            </p:nvGrpSpPr>
            <p:grpSpPr>
              <a:xfrm>
                <a:off x="5420505" y="3636392"/>
                <a:ext cx="1381019" cy="1469608"/>
                <a:chOff x="5420505" y="3636392"/>
                <a:chExt cx="1381019" cy="1469608"/>
              </a:xfrm>
            </p:grpSpPr>
            <p:pic>
              <p:nvPicPr>
                <p:cNvPr id="12" name="Graphic 11">
                  <a:extLst>
                    <a:ext uri="{FF2B5EF4-FFF2-40B4-BE49-F238E27FC236}">
                      <a16:creationId xmlns:a16="http://schemas.microsoft.com/office/drawing/2014/main" id="{4682641E-335A-964C-24D5-06431360E7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29" name="TextBox 28">
                  <a:extLst>
                    <a:ext uri="{FF2B5EF4-FFF2-40B4-BE49-F238E27FC236}">
                      <a16:creationId xmlns:a16="http://schemas.microsoft.com/office/drawing/2014/main" id="{BEDC821B-8AE8-65A0-D661-FE5F67F34BFA}"/>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41" name="Straight Arrow Connector 40">
                <a:extLst>
                  <a:ext uri="{FF2B5EF4-FFF2-40B4-BE49-F238E27FC236}">
                    <a16:creationId xmlns:a16="http://schemas.microsoft.com/office/drawing/2014/main" id="{FA98B9F9-6B17-DDA1-1A81-BBC8D12F7FE9}"/>
                  </a:ext>
                </a:extLst>
              </p:cNvPr>
              <p:cNvCxnSpPr>
                <a:cxnSpLocks/>
                <a:endCxn id="12"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Graphic 65">
              <a:extLst>
                <a:ext uri="{FF2B5EF4-FFF2-40B4-BE49-F238E27FC236}">
                  <a16:creationId xmlns:a16="http://schemas.microsoft.com/office/drawing/2014/main" id="{57C8B0DE-92DA-7F27-5152-2250D24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1096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22" presetClass="entr" presetSubtype="4" fill="hold"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250"/>
                                        <p:tgtEl>
                                          <p:spTgt spid="32"/>
                                        </p:tgtEl>
                                      </p:cBhvr>
                                    </p:animEffect>
                                  </p:childTnLst>
                                </p:cTn>
                              </p:par>
                              <p:par>
                                <p:cTn id="14" presetID="22" presetClass="entr" presetSubtype="1" fill="hold" nodeType="withEffect">
                                  <p:stCondLst>
                                    <p:cond delay="5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Tree>
    <p:extLst>
      <p:ext uri="{BB962C8B-B14F-4D97-AF65-F5344CB8AC3E}">
        <p14:creationId xmlns:p14="http://schemas.microsoft.com/office/powerpoint/2010/main" val="251599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Tree>
    <p:extLst>
      <p:ext uri="{BB962C8B-B14F-4D97-AF65-F5344CB8AC3E}">
        <p14:creationId xmlns:p14="http://schemas.microsoft.com/office/powerpoint/2010/main" val="11614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
        <p:nvSpPr>
          <p:cNvPr id="8" name="Rectangle: Rounded Corners 7">
            <a:extLst>
              <a:ext uri="{FF2B5EF4-FFF2-40B4-BE49-F238E27FC236}">
                <a16:creationId xmlns:a16="http://schemas.microsoft.com/office/drawing/2014/main" id="{61F64D4C-165B-1351-9A0C-F56C8569C295}"/>
              </a:ext>
            </a:extLst>
          </p:cNvPr>
          <p:cNvSpPr/>
          <p:nvPr/>
        </p:nvSpPr>
        <p:spPr>
          <a:xfrm>
            <a:off x="6296025" y="35940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defensive functions</a:t>
            </a:r>
          </a:p>
        </p:txBody>
      </p:sp>
    </p:spTree>
    <p:extLst>
      <p:ext uri="{BB962C8B-B14F-4D97-AF65-F5344CB8AC3E}">
        <p14:creationId xmlns:p14="http://schemas.microsoft.com/office/powerpoint/2010/main" val="1505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Tree>
    <p:extLst>
      <p:ext uri="{BB962C8B-B14F-4D97-AF65-F5344CB8AC3E}">
        <p14:creationId xmlns:p14="http://schemas.microsoft.com/office/powerpoint/2010/main" val="12446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Tree>
    <p:extLst>
      <p:ext uri="{BB962C8B-B14F-4D97-AF65-F5344CB8AC3E}">
        <p14:creationId xmlns:p14="http://schemas.microsoft.com/office/powerpoint/2010/main" val="42929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functions to be stateless</a:t>
            </a:r>
          </a:p>
        </p:txBody>
      </p:sp>
    </p:spTree>
    <p:extLst>
      <p:ext uri="{BB962C8B-B14F-4D97-AF65-F5344CB8AC3E}">
        <p14:creationId xmlns:p14="http://schemas.microsoft.com/office/powerpoint/2010/main" val="35775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spTree>
    <p:extLst>
      <p:ext uri="{BB962C8B-B14F-4D97-AF65-F5344CB8AC3E}">
        <p14:creationId xmlns:p14="http://schemas.microsoft.com/office/powerpoint/2010/main" val="24454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pic>
        <p:nvPicPr>
          <p:cNvPr id="4" name="Picture 3">
            <a:extLst>
              <a:ext uri="{FF2B5EF4-FFF2-40B4-BE49-F238E27FC236}">
                <a16:creationId xmlns:a16="http://schemas.microsoft.com/office/drawing/2014/main" id="{45AFDEEF-4CD8-D9C1-EF29-A7F8FC79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Tree>
    <p:extLst>
      <p:ext uri="{BB962C8B-B14F-4D97-AF65-F5344CB8AC3E}">
        <p14:creationId xmlns:p14="http://schemas.microsoft.com/office/powerpoint/2010/main" val="162833041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xit" presetSubtype="0" fill="hold" nodeType="withEffect">
                                  <p:stCondLst>
                                    <p:cond delay="1000"/>
                                  </p:stCondLst>
                                  <p:childTnLst>
                                    <p:set>
                                      <p:cBhvr>
                                        <p:cTn id="6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2864</TotalTime>
  <Words>3382</Words>
  <Application>Microsoft Office PowerPoint</Application>
  <PresentationFormat>Widescreen</PresentationFormat>
  <Paragraphs>717</Paragraphs>
  <Slides>75</Slides>
  <Notes>41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75</vt:i4>
      </vt:variant>
    </vt:vector>
  </HeadingPairs>
  <TitlesOfParts>
    <vt:vector size="82" baseType="lpstr">
      <vt:lpstr>Arial</vt:lpstr>
      <vt:lpstr>Calibri</vt:lpstr>
      <vt:lpstr>Kamerik205 8</vt:lpstr>
      <vt:lpstr>Oswald bold</vt:lpstr>
      <vt:lpstr>Segoe UI</vt:lpstr>
      <vt:lpstr>Office Theme</vt:lpstr>
      <vt:lpstr>Custom Design</vt:lpstr>
      <vt:lpstr>PowerPoint Presentation</vt:lpstr>
      <vt:lpstr>PowerPoint Presentation</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Glennis Portfolio</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Open-Source</vt:lpstr>
      <vt:lpstr>Supported Triggers and Bindings</vt:lpstr>
      <vt:lpstr>HTTP</vt:lpstr>
      <vt:lpstr>Blob</vt:lpstr>
      <vt:lpstr>Cosmos DB</vt:lpstr>
      <vt:lpstr>Azure SQL (Preview)</vt:lpstr>
      <vt:lpstr>Dapr</vt:lpstr>
      <vt:lpstr>Event Grid</vt:lpstr>
      <vt:lpstr>Event Hub</vt:lpstr>
      <vt:lpstr>IoT Hub</vt:lpstr>
      <vt:lpstr>Kafka</vt:lpstr>
      <vt:lpstr>Queue Storage</vt:lpstr>
      <vt:lpstr>RabbitMQ</vt:lpstr>
      <vt:lpstr>SendGrid</vt:lpstr>
      <vt:lpstr>Service Bus</vt:lpstr>
      <vt:lpstr>SignalR</vt:lpstr>
      <vt:lpstr>SendGrid</vt:lpstr>
      <vt:lpstr>SignalR</vt:lpstr>
      <vt:lpstr>Twilio</vt:lpstr>
      <vt:lpstr>Supported Bindings</vt:lpstr>
      <vt:lpstr>Best Practices</vt:lpstr>
      <vt:lpstr>Configure Storage Correctly</vt:lpstr>
      <vt:lpstr>Configure Storage Correctly</vt:lpstr>
      <vt:lpstr>Configure Storage Correctly</vt:lpstr>
      <vt:lpstr>Organize your functions</vt:lpstr>
      <vt:lpstr>Organize your functions</vt:lpstr>
      <vt:lpstr>Organize your functions</vt:lpstr>
      <vt:lpstr>Monitor effectively</vt:lpstr>
      <vt:lpstr>Monitor effectively</vt:lpstr>
      <vt:lpstr>Build for scalability</vt:lpstr>
      <vt:lpstr>Build for scalability</vt:lpstr>
      <vt:lpstr>Build for scalability</vt:lpstr>
      <vt:lpstr>Build for scalability</vt:lpstr>
      <vt:lpstr>Performance and reliability</vt:lpstr>
      <vt:lpstr>Performance and reliability</vt:lpstr>
      <vt:lpstr>Performance and reliability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64</cp:revision>
  <dcterms:created xsi:type="dcterms:W3CDTF">2022-08-29T04:19:38Z</dcterms:created>
  <dcterms:modified xsi:type="dcterms:W3CDTF">2022-09-04T19:59:25Z</dcterms:modified>
</cp:coreProperties>
</file>